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109"/>
  </p:handoutMasterIdLst>
  <p:sldIdLst>
    <p:sldId id="256" r:id="rId3"/>
    <p:sldId id="272" r:id="rId4"/>
    <p:sldId id="488" r:id="rId5"/>
    <p:sldId id="257" r:id="rId6"/>
    <p:sldId id="258" r:id="rId7"/>
    <p:sldId id="259" r:id="rId8"/>
    <p:sldId id="260" r:id="rId9"/>
    <p:sldId id="287" r:id="rId10"/>
    <p:sldId id="486" r:id="rId11"/>
    <p:sldId id="485" r:id="rId12"/>
    <p:sldId id="487" r:id="rId13"/>
    <p:sldId id="489" r:id="rId14"/>
    <p:sldId id="271" r:id="rId15"/>
    <p:sldId id="298" r:id="rId16"/>
    <p:sldId id="270" r:id="rId17"/>
    <p:sldId id="273" r:id="rId18"/>
    <p:sldId id="274" r:id="rId19"/>
    <p:sldId id="275" r:id="rId20"/>
    <p:sldId id="296" r:id="rId21"/>
    <p:sldId id="451" r:id="rId22"/>
    <p:sldId id="452" r:id="rId23"/>
    <p:sldId id="594" r:id="rId24"/>
    <p:sldId id="366" r:id="rId25"/>
    <p:sldId id="276" r:id="rId26"/>
    <p:sldId id="278" r:id="rId28"/>
    <p:sldId id="364" r:id="rId29"/>
    <p:sldId id="280" r:id="rId30"/>
    <p:sldId id="403" r:id="rId31"/>
    <p:sldId id="437" r:id="rId32"/>
    <p:sldId id="404" r:id="rId33"/>
    <p:sldId id="405" r:id="rId34"/>
    <p:sldId id="332" r:id="rId35"/>
    <p:sldId id="333" r:id="rId36"/>
    <p:sldId id="334" r:id="rId37"/>
    <p:sldId id="335" r:id="rId38"/>
    <p:sldId id="336" r:id="rId39"/>
    <p:sldId id="453" r:id="rId40"/>
    <p:sldId id="454" r:id="rId41"/>
    <p:sldId id="455" r:id="rId42"/>
    <p:sldId id="456" r:id="rId43"/>
    <p:sldId id="457" r:id="rId44"/>
    <p:sldId id="458" r:id="rId45"/>
    <p:sldId id="459" r:id="rId46"/>
    <p:sldId id="460" r:id="rId47"/>
    <p:sldId id="461" r:id="rId48"/>
    <p:sldId id="469" r:id="rId49"/>
    <p:sldId id="470" r:id="rId50"/>
    <p:sldId id="471" r:id="rId51"/>
    <p:sldId id="472" r:id="rId52"/>
    <p:sldId id="473" r:id="rId53"/>
    <p:sldId id="474" r:id="rId54"/>
    <p:sldId id="475" r:id="rId55"/>
    <p:sldId id="478" r:id="rId56"/>
    <p:sldId id="476" r:id="rId57"/>
    <p:sldId id="477" r:id="rId58"/>
    <p:sldId id="479" r:id="rId59"/>
    <p:sldId id="480" r:id="rId60"/>
    <p:sldId id="481" r:id="rId61"/>
    <p:sldId id="597" r:id="rId62"/>
    <p:sldId id="482" r:id="rId63"/>
    <p:sldId id="483" r:id="rId64"/>
    <p:sldId id="598" r:id="rId65"/>
    <p:sldId id="484" r:id="rId66"/>
    <p:sldId id="595" r:id="rId67"/>
    <p:sldId id="323" r:id="rId68"/>
    <p:sldId id="324" r:id="rId69"/>
    <p:sldId id="325" r:id="rId70"/>
    <p:sldId id="326" r:id="rId71"/>
    <p:sldId id="327" r:id="rId72"/>
    <p:sldId id="328" r:id="rId73"/>
    <p:sldId id="329" r:id="rId74"/>
    <p:sldId id="330" r:id="rId75"/>
    <p:sldId id="331" r:id="rId76"/>
    <p:sldId id="337" r:id="rId77"/>
    <p:sldId id="299" r:id="rId78"/>
    <p:sldId id="283" r:id="rId79"/>
    <p:sldId id="297" r:id="rId80"/>
    <p:sldId id="303" r:id="rId81"/>
    <p:sldId id="304" r:id="rId82"/>
    <p:sldId id="339" r:id="rId83"/>
    <p:sldId id="340" r:id="rId84"/>
    <p:sldId id="358" r:id="rId85"/>
    <p:sldId id="359" r:id="rId86"/>
    <p:sldId id="338" r:id="rId87"/>
    <p:sldId id="367" r:id="rId88"/>
    <p:sldId id="368" r:id="rId89"/>
    <p:sldId id="599" r:id="rId90"/>
    <p:sldId id="600" r:id="rId91"/>
    <p:sldId id="601" r:id="rId92"/>
    <p:sldId id="602" r:id="rId93"/>
    <p:sldId id="579" r:id="rId94"/>
    <p:sldId id="369" r:id="rId95"/>
    <p:sldId id="580" r:id="rId96"/>
    <p:sldId id="582" r:id="rId97"/>
    <p:sldId id="581" r:id="rId98"/>
    <p:sldId id="370" r:id="rId99"/>
    <p:sldId id="284" r:id="rId100"/>
    <p:sldId id="490" r:id="rId101"/>
    <p:sldId id="491" r:id="rId102"/>
    <p:sldId id="492" r:id="rId103"/>
    <p:sldId id="494" r:id="rId104"/>
    <p:sldId id="285" r:id="rId105"/>
    <p:sldId id="493" r:id="rId106"/>
    <p:sldId id="577" r:id="rId107"/>
    <p:sldId id="578" r:id="rId10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3" Type="http://schemas.openxmlformats.org/officeDocument/2006/relationships/commentAuthors" Target="commentAuthors.xml"/><Relationship Id="rId112" Type="http://schemas.openxmlformats.org/officeDocument/2006/relationships/tableStyles" Target="tableStyles.xml"/><Relationship Id="rId111" Type="http://schemas.openxmlformats.org/officeDocument/2006/relationships/viewProps" Target="viewProps.xml"/><Relationship Id="rId110" Type="http://schemas.openxmlformats.org/officeDocument/2006/relationships/presProps" Target="presProps.xml"/><Relationship Id="rId11" Type="http://schemas.openxmlformats.org/officeDocument/2006/relationships/slide" Target="slides/slide9.xml"/><Relationship Id="rId109" Type="http://schemas.openxmlformats.org/officeDocument/2006/relationships/handoutMaster" Target="handoutMasters/handoutMaster1.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7.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8.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9.png"/></Relationships>
</file>

<file path=ppt/slides/_rels/slide10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3.png"/><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image" Target="../media/image6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2.png"/><Relationship Id="rId1"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4.png"/><Relationship Id="rId1"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6.png"/><Relationship Id="rId1" Type="http://schemas.openxmlformats.org/officeDocument/2006/relationships/image" Target="../media/image9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5.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12.png"/><Relationship Id="rId2" Type="http://schemas.openxmlformats.org/officeDocument/2006/relationships/image" Target="../media/image114.png"/><Relationship Id="rId1" Type="http://schemas.openxmlformats.org/officeDocument/2006/relationships/image" Target="../media/image1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2.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2.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2.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12.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png"/><Relationship Id="rId1" Type="http://schemas.openxmlformats.org/officeDocument/2006/relationships/image" Target="../media/image129.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2.png"/><Relationship Id="rId1" Type="http://schemas.openxmlformats.org/officeDocument/2006/relationships/image" Target="../media/image131.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image" Target="../media/image13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36.png"/><Relationship Id="rId1" Type="http://schemas.openxmlformats.org/officeDocument/2006/relationships/image" Target="../media/image135.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9.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2.png"/><Relationship Id="rId1" Type="http://schemas.openxmlformats.org/officeDocument/2006/relationships/image" Target="../media/image141.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png"/><Relationship Id="rId1" Type="http://schemas.openxmlformats.org/officeDocument/2006/relationships/image" Target="../media/image143.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png"/><Relationship Id="rId1" Type="http://schemas.openxmlformats.org/officeDocument/2006/relationships/image" Target="../media/image145.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829165" y="3481705"/>
            <a:ext cx="2362835" cy="337629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pic>
        <p:nvPicPr>
          <p:cNvPr id="6" name="Picture 5"/>
          <p:cNvPicPr>
            <a:picLocks noChangeAspect="1"/>
          </p:cNvPicPr>
          <p:nvPr/>
        </p:nvPicPr>
        <p:blipFill>
          <a:blip r:embed="rId5"/>
          <a:stretch>
            <a:fillRect/>
          </a:stretch>
        </p:blipFill>
        <p:spPr>
          <a:xfrm>
            <a:off x="4328795" y="4957445"/>
            <a:ext cx="3534410" cy="1900555"/>
          </a:xfrm>
          <a:prstGeom prst="rect">
            <a:avLst/>
          </a:prstGeom>
        </p:spPr>
      </p:pic>
      <p:pic>
        <p:nvPicPr>
          <p:cNvPr id="10" name="Picture 9"/>
          <p:cNvPicPr>
            <a:picLocks noChangeAspect="1"/>
          </p:cNvPicPr>
          <p:nvPr/>
        </p:nvPicPr>
        <p:blipFill>
          <a:blip r:embed="rId6"/>
          <a:stretch>
            <a:fillRect/>
          </a:stretch>
        </p:blipFill>
        <p:spPr>
          <a:xfrm>
            <a:off x="4435475" y="0"/>
            <a:ext cx="3940810" cy="1516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基于</a:t>
            </a:r>
            <a:r>
              <a:rPr lang="en-US" altLang="zh-CN">
                <a:sym typeface="+mn-ea"/>
              </a:rPr>
              <a:t> TBB </a:t>
            </a:r>
            <a:r>
              <a:rPr lang="zh-CN" altLang="en-US">
                <a:sym typeface="+mn-ea"/>
              </a:rPr>
              <a:t>的版本：任务组</a:t>
            </a:r>
            <a:endParaRPr lang="en-US" altLang="zh-CN">
              <a:sym typeface="+mn-ea"/>
            </a:endParaRPr>
          </a:p>
        </p:txBody>
      </p:sp>
      <p:sp>
        <p:nvSpPr>
          <p:cNvPr id="4" name="Content Placeholder 3"/>
          <p:cNvSpPr>
            <a:spLocks noGrp="1"/>
          </p:cNvSpPr>
          <p:nvPr>
            <p:ph sz="half" idx="1"/>
          </p:nvPr>
        </p:nvSpPr>
        <p:spPr/>
        <p:txBody>
          <a:bodyPr>
            <a:normAutofit lnSpcReduction="10000"/>
          </a:bodyPr>
          <a:p>
            <a:r>
              <a:rPr lang="zh-CN" altLang="en-US">
                <a:sym typeface="+mn-ea"/>
              </a:rPr>
              <a:t>用一个</a:t>
            </a:r>
            <a:r>
              <a:rPr lang="zh-CN" altLang="en-US" b="1">
                <a:sym typeface="+mn-ea"/>
              </a:rPr>
              <a:t>任务组</a:t>
            </a:r>
            <a:r>
              <a:rPr lang="en-US" altLang="zh-CN">
                <a:sym typeface="+mn-ea"/>
              </a:rPr>
              <a:t> </a:t>
            </a:r>
            <a:r>
              <a:rPr lang="en-US" altLang="zh-CN">
                <a:sym typeface="+mn-ea"/>
              </a:rPr>
              <a:t>tbb::task_group </a:t>
            </a:r>
            <a:r>
              <a:rPr lang="zh-CN" altLang="en-US">
                <a:sym typeface="+mn-ea"/>
              </a:rPr>
              <a:t>启动多个任务，一个负责下载，一个负责和用户交互。并在主线程中等待该任务组里的任务全部执行完毕。</a:t>
            </a:r>
            <a:endParaRPr lang="zh-CN" altLang="en-US">
              <a:sym typeface="+mn-ea"/>
            </a:endParaRPr>
          </a:p>
          <a:p>
            <a:r>
              <a:rPr lang="zh-CN" altLang="en-US">
                <a:sym typeface="+mn-ea"/>
              </a:rPr>
              <a:t>区别在于，一个任务不一定对应一个线程，如果任务数量超过</a:t>
            </a:r>
            <a:r>
              <a:rPr lang="en-US" altLang="zh-CN">
                <a:sym typeface="+mn-ea"/>
              </a:rPr>
              <a:t>CPU</a:t>
            </a:r>
            <a:r>
              <a:rPr lang="zh-CN" altLang="en-US">
                <a:sym typeface="+mn-ea"/>
              </a:rPr>
              <a:t>最大的线程数，会由</a:t>
            </a:r>
            <a:r>
              <a:rPr lang="en-US" altLang="zh-CN">
                <a:sym typeface="+mn-ea"/>
              </a:rPr>
              <a:t> TBB </a:t>
            </a:r>
            <a:r>
              <a:rPr lang="zh-CN" altLang="en-US">
                <a:sym typeface="+mn-ea"/>
              </a:rPr>
              <a:t>在用户层负责</a:t>
            </a:r>
            <a:r>
              <a:rPr lang="zh-CN" altLang="en-US" b="1">
                <a:sym typeface="+mn-ea"/>
              </a:rPr>
              <a:t>调度任务</a:t>
            </a:r>
            <a:r>
              <a:rPr lang="zh-CN" altLang="en-US">
                <a:sym typeface="+mn-ea"/>
              </a:rPr>
              <a:t>运行在多个预先分配好的</a:t>
            </a:r>
            <a:r>
              <a:rPr lang="zh-CN" altLang="en-US" b="1">
                <a:sym typeface="+mn-ea"/>
              </a:rPr>
              <a:t>线程</a:t>
            </a:r>
            <a:r>
              <a:rPr lang="zh-CN" altLang="en-US">
                <a:sym typeface="+mn-ea"/>
              </a:rPr>
              <a:t>，而不是由操作系统负责</a:t>
            </a:r>
            <a:r>
              <a:rPr lang="zh-CN" altLang="en-US" b="1">
                <a:sym typeface="+mn-ea"/>
              </a:rPr>
              <a:t>调度线程</a:t>
            </a:r>
            <a:r>
              <a:rPr lang="zh-CN" altLang="en-US">
                <a:sym typeface="+mn-ea"/>
              </a:rPr>
              <a:t>运行在多个物理</a:t>
            </a:r>
            <a:r>
              <a:rPr lang="zh-CN" altLang="en-US" b="1">
                <a:sym typeface="+mn-ea"/>
              </a:rPr>
              <a:t>核心</a:t>
            </a:r>
            <a:r>
              <a:rPr lang="zh-CN" altLang="en-US">
                <a:sym typeface="+mn-ea"/>
              </a:rPr>
              <a:t>。</a:t>
            </a:r>
            <a:endParaRPr lang="en-US" altLang="zh-CN"/>
          </a:p>
          <a:p>
            <a:pPr marL="0" indent="0">
              <a:buNone/>
            </a:pPr>
            <a:endParaRPr lang="en-US"/>
          </a:p>
        </p:txBody>
      </p:sp>
      <p:pic>
        <p:nvPicPr>
          <p:cNvPr id="6" name="Content Placeholder 5"/>
          <p:cNvPicPr>
            <a:picLocks noChangeAspect="1"/>
          </p:cNvPicPr>
          <p:nvPr>
            <p:ph sz="half" idx="2"/>
          </p:nvPr>
        </p:nvPicPr>
        <p:blipFill>
          <a:blip r:embed="rId1"/>
          <a:stretch>
            <a:fillRect/>
          </a:stretch>
        </p:blipFill>
        <p:spPr>
          <a:xfrm>
            <a:off x="6256655" y="1825625"/>
            <a:ext cx="4631055" cy="435165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4904105" y="2275205"/>
            <a:ext cx="7336790" cy="3451860"/>
          </a:xfrm>
          <a:prstGeom prst="rect">
            <a:avLst/>
          </a:prstGeom>
        </p:spPr>
      </p:pic>
      <p:sp>
        <p:nvSpPr>
          <p:cNvPr id="2" name="Title 1"/>
          <p:cNvSpPr>
            <a:spLocks noGrp="1"/>
          </p:cNvSpPr>
          <p:nvPr>
            <p:ph type="title"/>
          </p:nvPr>
        </p:nvSpPr>
        <p:spPr/>
        <p:txBody>
          <a:bodyPr/>
          <a:p>
            <a:r>
              <a:rPr lang="zh-CN" altLang="en-US"/>
              <a:t>另辟蹊径：流水线并行</a:t>
            </a:r>
            <a:endParaRPr lang="zh-CN" altLang="en-US"/>
          </a:p>
        </p:txBody>
      </p:sp>
      <p:pic>
        <p:nvPicPr>
          <p:cNvPr id="4" name="Content Placeholder 3"/>
          <p:cNvPicPr>
            <a:picLocks noChangeAspect="1"/>
          </p:cNvPicPr>
          <p:nvPr>
            <p:ph sz="half" idx="1"/>
          </p:nvPr>
        </p:nvPicPr>
        <p:blipFill>
          <a:blip r:embed="rId2"/>
          <a:stretch>
            <a:fillRect/>
          </a:stretch>
        </p:blipFill>
        <p:spPr>
          <a:xfrm>
            <a:off x="1109345" y="1583690"/>
            <a:ext cx="3804920" cy="4834255"/>
          </a:xfrm>
          <a:prstGeom prst="rect">
            <a:avLst/>
          </a:prstGeom>
        </p:spPr>
      </p:pic>
      <p:pic>
        <p:nvPicPr>
          <p:cNvPr id="7" name="Picture 6"/>
          <p:cNvPicPr>
            <a:picLocks noChangeAspect="1"/>
          </p:cNvPicPr>
          <p:nvPr/>
        </p:nvPicPr>
        <p:blipFill>
          <a:blip r:embed="rId3"/>
          <a:stretch>
            <a:fillRect/>
          </a:stretch>
        </p:blipFill>
        <p:spPr>
          <a:xfrm>
            <a:off x="5086350" y="1656080"/>
            <a:ext cx="2019300" cy="238125"/>
          </a:xfrm>
          <a:prstGeom prst="rect">
            <a:avLst/>
          </a:prstGeom>
        </p:spPr>
      </p:pic>
      <p:sp>
        <p:nvSpPr>
          <p:cNvPr id="10" name="Text Box 9"/>
          <p:cNvSpPr txBox="1"/>
          <p:nvPr/>
        </p:nvSpPr>
        <p:spPr>
          <a:xfrm>
            <a:off x="5447665" y="45720"/>
            <a:ext cx="6391275" cy="1476375"/>
          </a:xfrm>
          <a:prstGeom prst="rect">
            <a:avLst/>
          </a:prstGeom>
          <a:noFill/>
        </p:spPr>
        <p:txBody>
          <a:bodyPr wrap="square" rtlCol="0">
            <a:spAutoFit/>
          </a:bodyPr>
          <a:p>
            <a:r>
              <a:rPr lang="zh-CN" altLang="en-US"/>
              <a:t>加速比：</a:t>
            </a:r>
            <a:r>
              <a:rPr lang="en-US" altLang="zh-CN" b="1"/>
              <a:t>6.73</a:t>
            </a:r>
            <a:r>
              <a:rPr lang="en-US" altLang="zh-CN"/>
              <a:t> </a:t>
            </a:r>
            <a:r>
              <a:rPr lang="zh-CN" altLang="en-US"/>
              <a:t>倍</a:t>
            </a:r>
            <a:endParaRPr lang="zh-CN" altLang="en-US"/>
          </a:p>
          <a:p>
            <a:r>
              <a:rPr lang="zh-CN" altLang="en-US"/>
              <a:t>反直觉的并行方式，但是加速效果却很理想，为什么？</a:t>
            </a:r>
            <a:endParaRPr lang="zh-CN" altLang="en-US"/>
          </a:p>
          <a:p>
            <a:r>
              <a:rPr lang="zh-CN" altLang="en-US"/>
              <a:t>流水线模式下每个线程都只做自己的那个步骤（</a:t>
            </a:r>
            <a:r>
              <a:rPr lang="en-US" altLang="zh-CN"/>
              <a:t>filter</a:t>
            </a:r>
            <a:r>
              <a:rPr lang="zh-CN" altLang="en-US"/>
              <a:t>）</a:t>
            </a:r>
            <a:r>
              <a:rPr lang="zh-CN" altLang="en-US"/>
              <a:t>，从而对指令缓存更友好。且一个核心处理完的数据很快会被另一个核心用上，对三级缓存比较友好，也节省内存。</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流水线并行：</a:t>
            </a:r>
            <a:r>
              <a:rPr lang="en-US" altLang="zh-CN"/>
              <a:t>filter </a:t>
            </a:r>
            <a:r>
              <a:rPr lang="zh-CN" altLang="en-US"/>
              <a:t>参数</a:t>
            </a:r>
            <a:endParaRPr lang="zh-CN" altLang="en-US"/>
          </a:p>
        </p:txBody>
      </p:sp>
      <p:sp>
        <p:nvSpPr>
          <p:cNvPr id="8" name="Content Placeholder 7"/>
          <p:cNvSpPr/>
          <p:nvPr>
            <p:ph sz="half" idx="2"/>
          </p:nvPr>
        </p:nvSpPr>
        <p:spPr>
          <a:xfrm>
            <a:off x="5981700" y="1000760"/>
            <a:ext cx="5181600" cy="5176520"/>
          </a:xfrm>
        </p:spPr>
        <p:txBody>
          <a:bodyPr>
            <a:normAutofit lnSpcReduction="20000"/>
          </a:bodyPr>
          <a:p>
            <a:r>
              <a:rPr lang="en-US"/>
              <a:t>serial_in_order </a:t>
            </a:r>
            <a:r>
              <a:rPr lang="zh-CN" altLang="en-US"/>
              <a:t>表示</a:t>
            </a:r>
            <a:r>
              <a:rPr lang="zh-CN" altLang="en-US">
                <a:sym typeface="+mn-ea"/>
              </a:rPr>
              <a:t>当前步骤只允许</a:t>
            </a:r>
            <a:r>
              <a:rPr lang="zh-CN" altLang="en-US"/>
              <a:t>串行执行，且执行的顺序必须一致。</a:t>
            </a:r>
            <a:endParaRPr lang="zh-CN" altLang="en-US"/>
          </a:p>
          <a:p>
            <a:r>
              <a:rPr lang="en-US" altLang="zh-CN"/>
              <a:t>serial_out_of_order </a:t>
            </a:r>
            <a:r>
              <a:rPr lang="zh-CN" altLang="en-US"/>
              <a:t>表示只允许串行</a:t>
            </a:r>
            <a:r>
              <a:rPr lang="zh-CN" altLang="en-US">
                <a:sym typeface="+mn-ea"/>
              </a:rPr>
              <a:t>执行</a:t>
            </a:r>
            <a:r>
              <a:rPr lang="zh-CN" altLang="en-US"/>
              <a:t>，但是顺序可以打乱。</a:t>
            </a:r>
            <a:endParaRPr lang="zh-CN" altLang="en-US"/>
          </a:p>
          <a:p>
            <a:r>
              <a:rPr lang="en-US" altLang="zh-CN"/>
              <a:t>parallel </a:t>
            </a:r>
            <a:r>
              <a:rPr lang="zh-CN" altLang="en-US"/>
              <a:t>表示可以并行执行当前步骤，且顺序可以打乱。</a:t>
            </a:r>
            <a:endParaRPr lang="zh-CN" altLang="en-US"/>
          </a:p>
          <a:p>
            <a:r>
              <a:rPr lang="zh-CN" altLang="en-US"/>
              <a:t>流水线上一步的返回类型，必须和下一步的输入类型一致。且第一步的没有输入，最后一步没有返回，所以都为</a:t>
            </a:r>
            <a:r>
              <a:rPr lang="en-US" altLang="zh-CN"/>
              <a:t> void</a:t>
            </a:r>
            <a:r>
              <a:rPr lang="zh-CN" altLang="en-US"/>
              <a:t>。</a:t>
            </a:r>
            <a:endParaRPr lang="zh-CN" altLang="en-US"/>
          </a:p>
          <a:p>
            <a:r>
              <a:rPr lang="en-US" altLang="zh-CN">
                <a:sym typeface="+mn-ea"/>
              </a:rPr>
              <a:t>TBB </a:t>
            </a:r>
            <a:r>
              <a:rPr lang="zh-CN" altLang="en-US">
                <a:sym typeface="+mn-ea"/>
              </a:rPr>
              <a:t>支持嵌套的并行，因此流水线内部也可以调用</a:t>
            </a:r>
            <a:r>
              <a:rPr lang="en-US" altLang="zh-CN">
                <a:sym typeface="+mn-ea"/>
              </a:rPr>
              <a:t> tbb::parallel_for </a:t>
            </a:r>
            <a:r>
              <a:rPr lang="zh-CN" altLang="en-US">
                <a:sym typeface="+mn-ea"/>
              </a:rPr>
              <a:t>进一步并行。</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036320" y="1576070"/>
            <a:ext cx="3612515" cy="503872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p:txBody>
          <a:bodyPr>
            <a:normAutofit fontScale="90000" lnSpcReduction="20000"/>
          </a:bodyPr>
          <a:p>
            <a:r>
              <a:rPr lang="zh-CN" altLang="en-US"/>
              <a:t>流水线式的并行，因为每个线程执行的指令之间往往没有关系，主要适用于各个核心可以独立工作的</a:t>
            </a:r>
            <a:r>
              <a:rPr lang="en-US" altLang="zh-CN"/>
              <a:t> </a:t>
            </a:r>
            <a:r>
              <a:rPr lang="en-US"/>
              <a:t>CPU</a:t>
            </a:r>
            <a:r>
              <a:rPr lang="zh-CN" altLang="en-US"/>
              <a:t>，不适用于核心数量很多且具有</a:t>
            </a:r>
            <a:r>
              <a:rPr lang="en-US" altLang="zh-CN"/>
              <a:t> SIMT </a:t>
            </a:r>
            <a:r>
              <a:rPr lang="zh-CN" altLang="en-US"/>
              <a:t>特性的</a:t>
            </a:r>
            <a:r>
              <a:rPr lang="en-US" altLang="zh-CN"/>
              <a:t> GPU</a:t>
            </a:r>
            <a:r>
              <a:rPr lang="zh-CN" altLang="en-US"/>
              <a:t>。</a:t>
            </a:r>
            <a:endParaRPr lang="zh-CN" altLang="en-US"/>
          </a:p>
          <a:p>
            <a:r>
              <a:rPr lang="zh-CN" altLang="en-US"/>
              <a:t>流水线额外的好处是可以指定一部分</a:t>
            </a:r>
            <a:r>
              <a:rPr lang="en-US" altLang="zh-CN"/>
              <a:t> filter </a:t>
            </a:r>
            <a:r>
              <a:rPr lang="zh-CN" altLang="en-US"/>
              <a:t>为串行的（如果他们没办法并行调用的话）而其他</a:t>
            </a:r>
            <a:r>
              <a:rPr lang="en-US" altLang="zh-CN"/>
              <a:t> filter </a:t>
            </a:r>
            <a:r>
              <a:rPr lang="zh-CN" altLang="en-US"/>
              <a:t>可以和他同时并行运行。这可以应对一些不方便并行，或者执行前后的数据有依赖，但是可以拆分成多个步骤（</a:t>
            </a:r>
            <a:r>
              <a:rPr lang="en-US" altLang="zh-CN"/>
              <a:t>filter</a:t>
            </a:r>
            <a:r>
              <a:rPr lang="zh-CN" altLang="en-US"/>
              <a:t>）的复杂业务。</a:t>
            </a:r>
            <a:endParaRPr lang="zh-CN" altLang="en-US"/>
          </a:p>
          <a:p>
            <a:r>
              <a:rPr lang="zh-CN" altLang="en-US"/>
              <a:t>还有好处是他无需先把数据全读到一个内存数组里，可以</a:t>
            </a:r>
            <a:r>
              <a:rPr lang="zh-CN" altLang="en-US" b="1"/>
              <a:t>流式</a:t>
            </a:r>
            <a:r>
              <a:rPr lang="zh-CN" altLang="en-US"/>
              <a:t>处理数据（</a:t>
            </a:r>
            <a:r>
              <a:rPr lang="en-US" altLang="zh-CN"/>
              <a:t>on-fly</a:t>
            </a:r>
            <a:r>
              <a:rPr lang="zh-CN" altLang="en-US"/>
              <a:t>），节省内存。</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总结：各种并行模式</a:t>
            </a:r>
            <a:endParaRPr lang="zh-CN" altLang="en-US"/>
          </a:p>
        </p:txBody>
      </p:sp>
      <p:pic>
        <p:nvPicPr>
          <p:cNvPr id="7" name="Content Placeholder 6"/>
          <p:cNvPicPr>
            <a:picLocks noChangeAspect="1"/>
          </p:cNvPicPr>
          <p:nvPr>
            <p:ph sz="half" idx="1"/>
          </p:nvPr>
        </p:nvPicPr>
        <p:blipFill>
          <a:blip r:embed="rId1"/>
          <a:stretch>
            <a:fillRect/>
          </a:stretch>
        </p:blipFill>
        <p:spPr>
          <a:xfrm>
            <a:off x="647700" y="2057400"/>
            <a:ext cx="5181600" cy="3886835"/>
          </a:xfrm>
          <a:prstGeom prst="rect">
            <a:avLst/>
          </a:prstGeom>
        </p:spPr>
      </p:pic>
      <p:sp>
        <p:nvSpPr>
          <p:cNvPr id="8" name="Content Placeholder 7"/>
          <p:cNvSpPr>
            <a:spLocks noGrp="1"/>
          </p:cNvSpPr>
          <p:nvPr>
            <p:ph sz="half" idx="2"/>
          </p:nvPr>
        </p:nvSpPr>
        <p:spPr/>
        <p:txBody>
          <a:bodyPr>
            <a:normAutofit lnSpcReduction="20000"/>
          </a:bodyPr>
          <a:p>
            <a:r>
              <a:rPr lang="zh-CN" altLang="en-US"/>
              <a:t>从串行到并行，从来就没有什么万能膏药。</a:t>
            </a:r>
            <a:endParaRPr lang="zh-CN" altLang="en-US"/>
          </a:p>
          <a:p>
            <a:r>
              <a:rPr lang="en-US" altLang="zh-CN">
                <a:sym typeface="+mn-ea"/>
              </a:rPr>
              <a:t>CPU</a:t>
            </a:r>
            <a:r>
              <a:rPr lang="zh-CN" altLang="en-US">
                <a:sym typeface="+mn-ea"/>
              </a:rPr>
              <a:t>上的并行尚且如此，何况</a:t>
            </a:r>
            <a:r>
              <a:rPr lang="en-US" altLang="zh-CN">
                <a:sym typeface="+mn-ea"/>
              </a:rPr>
              <a:t>GPU</a:t>
            </a:r>
            <a:r>
              <a:rPr lang="zh-CN">
                <a:sym typeface="+mn-ea"/>
              </a:rPr>
              <a:t>。</a:t>
            </a:r>
            <a:endParaRPr lang="zh-CN" altLang="en-US"/>
          </a:p>
          <a:p>
            <a:r>
              <a:rPr lang="zh-CN" altLang="en-US"/>
              <a:t>熟悉原理、反复实验，才能优化出好程序。</a:t>
            </a:r>
            <a:endParaRPr lang="zh-CN" altLang="en-US"/>
          </a:p>
          <a:p>
            <a:r>
              <a:rPr lang="zh-CN" altLang="en-US"/>
              <a:t>本课仅入门，深入可以看</a:t>
            </a:r>
            <a:r>
              <a:rPr lang="en-US" altLang="zh-CN"/>
              <a:t> Pro TBB </a:t>
            </a:r>
            <a:r>
              <a:rPr lang="zh-CN" altLang="en-US"/>
              <a:t>这本书。</a:t>
            </a:r>
            <a:endParaRPr lang="zh-CN" altLang="en-US"/>
          </a:p>
          <a:p>
            <a:r>
              <a:rPr lang="zh-CN" altLang="en-US"/>
              <a:t>优化重点在于程序的瓶颈部分，不用在小细节上浪费精力。如果有个</a:t>
            </a:r>
            <a:r>
              <a:rPr lang="en-US" altLang="zh-CN"/>
              <a:t> O(n²) </a:t>
            </a:r>
            <a:r>
              <a:rPr lang="zh-CN" altLang="en-US"/>
              <a:t>的循环体，则只看他，并无视一旁的</a:t>
            </a:r>
            <a:r>
              <a:rPr lang="en-US" altLang="zh-CN"/>
              <a:t> O(n) </a:t>
            </a:r>
            <a:r>
              <a:rPr lang="zh-CN" altLang="en-US"/>
              <a:t>循环体。</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小彭老师锐评时间</a:t>
            </a:r>
            <a:endParaRPr lang="zh-CN" altLang="en-US"/>
          </a:p>
        </p:txBody>
      </p:sp>
      <p:pic>
        <p:nvPicPr>
          <p:cNvPr id="9" name="Content Placeholder 8"/>
          <p:cNvPicPr>
            <a:picLocks noChangeAspect="1"/>
          </p:cNvPicPr>
          <p:nvPr>
            <p:ph sz="half" idx="1"/>
          </p:nvPr>
        </p:nvPicPr>
        <p:blipFill>
          <a:blip r:embed="rId1"/>
          <a:stretch>
            <a:fillRect/>
          </a:stretch>
        </p:blipFill>
        <p:spPr>
          <a:xfrm>
            <a:off x="1218565" y="1825625"/>
            <a:ext cx="4039235" cy="4351655"/>
          </a:xfrm>
          <a:prstGeom prst="rect">
            <a:avLst/>
          </a:prstGeom>
        </p:spPr>
      </p:pic>
      <p:pic>
        <p:nvPicPr>
          <p:cNvPr id="11" name="Content Placeholder 10"/>
          <p:cNvPicPr>
            <a:picLocks noChangeAspect="1"/>
          </p:cNvPicPr>
          <p:nvPr>
            <p:ph sz="half" idx="2"/>
          </p:nvPr>
        </p:nvPicPr>
        <p:blipFill>
          <a:blip r:embed="rId2"/>
          <a:stretch>
            <a:fillRect/>
          </a:stretch>
        </p:blipFill>
        <p:spPr>
          <a:xfrm>
            <a:off x="5981700" y="1873885"/>
            <a:ext cx="5181600" cy="4254500"/>
          </a:xfrm>
          <a:prstGeom prst="rect">
            <a:avLst/>
          </a:prstGeom>
        </p:spPr>
      </p:pic>
      <p:grpSp>
        <p:nvGrpSpPr>
          <p:cNvPr id="15" name="Group 14"/>
          <p:cNvGrpSpPr/>
          <p:nvPr/>
        </p:nvGrpSpPr>
        <p:grpSpPr>
          <a:xfrm>
            <a:off x="2786380" y="1315085"/>
            <a:ext cx="7259955" cy="4981575"/>
            <a:chOff x="4388" y="2071"/>
            <a:chExt cx="11433" cy="7845"/>
          </a:xfrm>
        </p:grpSpPr>
        <p:cxnSp>
          <p:nvCxnSpPr>
            <p:cNvPr id="13" name="Straight Connector 12"/>
            <p:cNvCxnSpPr/>
            <p:nvPr/>
          </p:nvCxnSpPr>
          <p:spPr>
            <a:xfrm>
              <a:off x="4599" y="2071"/>
              <a:ext cx="11222" cy="7845"/>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388" y="2094"/>
              <a:ext cx="11333" cy="7822"/>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grpSp>
      <p:sp>
        <p:nvSpPr>
          <p:cNvPr id="16" name="Text Box 15"/>
          <p:cNvSpPr txBox="1"/>
          <p:nvPr/>
        </p:nvSpPr>
        <p:spPr>
          <a:xfrm>
            <a:off x="4401820" y="0"/>
            <a:ext cx="4656455" cy="1753235"/>
          </a:xfrm>
          <a:prstGeom prst="rect">
            <a:avLst/>
          </a:prstGeom>
          <a:noFill/>
        </p:spPr>
        <p:txBody>
          <a:bodyPr wrap="square" rtlCol="0">
            <a:spAutoFit/>
          </a:bodyPr>
          <a:p>
            <a:r>
              <a:rPr lang="zh-CN" altLang="en-US"/>
              <a:t>比如刚刚例子：并行筛选</a:t>
            </a:r>
            <a:endParaRPr lang="zh-CN" altLang="en-US"/>
          </a:p>
          <a:p>
            <a:r>
              <a:rPr lang="en-US" altLang="zh-CN"/>
              <a:t>GPU</a:t>
            </a:r>
            <a:r>
              <a:rPr lang="zh-CN" altLang="en-US"/>
              <a:t>必须</a:t>
            </a:r>
            <a:r>
              <a:rPr lang="en-US" altLang="zh-CN"/>
              <a:t>parallel_scan</a:t>
            </a:r>
            <a:r>
              <a:rPr lang="zh-CN" altLang="en-US"/>
              <a:t>才行</a:t>
            </a:r>
            <a:endParaRPr lang="en-US" altLang="zh-CN"/>
          </a:p>
          <a:p>
            <a:r>
              <a:rPr lang="en-US" altLang="zh-CN"/>
              <a:t>CPU</a:t>
            </a:r>
            <a:r>
              <a:rPr lang="zh-CN" altLang="en-US"/>
              <a:t>则</a:t>
            </a:r>
            <a:r>
              <a:rPr lang="en-US" altLang="zh-CN"/>
              <a:t>thread-local vector</a:t>
            </a:r>
            <a:r>
              <a:rPr lang="zh-CN" altLang="en-US"/>
              <a:t>比较高效</a:t>
            </a:r>
            <a:endParaRPr lang="zh-CN" altLang="en-US"/>
          </a:p>
          <a:p>
            <a:r>
              <a:rPr lang="en-US" altLang="zh-CN"/>
              <a:t>AMD</a:t>
            </a:r>
            <a:r>
              <a:rPr lang="zh-CN" altLang="en-US"/>
              <a:t>的</a:t>
            </a:r>
            <a:r>
              <a:rPr lang="en-US" altLang="zh-CN"/>
              <a:t>wrap</a:t>
            </a:r>
            <a:r>
              <a:rPr lang="zh-CN" altLang="en-US"/>
              <a:t>大小</a:t>
            </a:r>
            <a:r>
              <a:rPr lang="en-US" altLang="zh-CN"/>
              <a:t>64</a:t>
            </a:r>
            <a:r>
              <a:rPr lang="zh-CN" altLang="en-US"/>
              <a:t>，尹伟达的</a:t>
            </a:r>
            <a:r>
              <a:rPr lang="en-US" altLang="zh-CN"/>
              <a:t>wrap</a:t>
            </a:r>
            <a:r>
              <a:rPr lang="zh-CN" altLang="en-US"/>
              <a:t>大小</a:t>
            </a:r>
            <a:r>
              <a:rPr lang="en-US" altLang="zh-CN"/>
              <a:t>32</a:t>
            </a:r>
            <a:endParaRPr lang="en-US" altLang="zh-CN"/>
          </a:p>
          <a:p>
            <a:r>
              <a:rPr lang="zh-CN" altLang="en-US"/>
              <a:t>高性能计算既然要高性能，必须针对不同硬件优化，而优化策略都不一样，何谈统一？</a:t>
            </a:r>
            <a:endParaRPr lang="zh-CN" altLang="en-US"/>
          </a:p>
        </p:txBody>
      </p:sp>
      <p:sp>
        <p:nvSpPr>
          <p:cNvPr id="17" name="Text Box 16"/>
          <p:cNvSpPr txBox="1"/>
          <p:nvPr/>
        </p:nvSpPr>
        <p:spPr>
          <a:xfrm>
            <a:off x="2360295" y="6212840"/>
            <a:ext cx="8521065" cy="645160"/>
          </a:xfrm>
          <a:prstGeom prst="rect">
            <a:avLst/>
          </a:prstGeom>
          <a:noFill/>
        </p:spPr>
        <p:txBody>
          <a:bodyPr wrap="square" rtlCol="0">
            <a:spAutoFit/>
          </a:bodyPr>
          <a:p>
            <a:r>
              <a:rPr lang="zh-CN"/>
              <a:t>黄仁勋回应称：单机上</a:t>
            </a:r>
            <a:r>
              <a:rPr lang="en-US" altLang="zh-CN"/>
              <a:t>CPU</a:t>
            </a:r>
            <a:r>
              <a:rPr lang="zh-CN" altLang="en-US"/>
              <a:t>的并行，多机上的</a:t>
            </a:r>
            <a:r>
              <a:rPr lang="en-US" altLang="zh-CN"/>
              <a:t>CPU</a:t>
            </a:r>
            <a:r>
              <a:rPr lang="zh-CN" altLang="en-US"/>
              <a:t>并行，单机单卡</a:t>
            </a:r>
            <a:r>
              <a:rPr lang="en-US" altLang="zh-CN"/>
              <a:t>GPU</a:t>
            </a:r>
            <a:r>
              <a:rPr lang="zh-CN" altLang="en-US"/>
              <a:t>，单机多卡</a:t>
            </a:r>
            <a:r>
              <a:rPr lang="en-US" altLang="zh-CN"/>
              <a:t>GPU</a:t>
            </a:r>
            <a:r>
              <a:rPr lang="zh-CN" altLang="en-US"/>
              <a:t>，每一种要采用的策略都完全不同，表示不看好</a:t>
            </a:r>
            <a:r>
              <a:rPr lang="en-US" altLang="zh-CN"/>
              <a:t>oneapi</a:t>
            </a:r>
            <a:r>
              <a:rPr lang="zh-CN" altLang="en-US"/>
              <a:t>能统一异构计算</a:t>
            </a:r>
            <a:r>
              <a:rPr lang="en-US" altLang="zh-CN"/>
              <a:t>……</a:t>
            </a:r>
            <a:endParaRPr lang="zh-CN" altLang="en-US"/>
          </a:p>
        </p:txBody>
      </p:sp>
      <p:pic>
        <p:nvPicPr>
          <p:cNvPr id="18" name="Picture 17"/>
          <p:cNvPicPr>
            <a:picLocks noChangeAspect="1"/>
          </p:cNvPicPr>
          <p:nvPr/>
        </p:nvPicPr>
        <p:blipFill>
          <a:blip r:embed="rId3"/>
          <a:stretch>
            <a:fillRect/>
          </a:stretch>
        </p:blipFill>
        <p:spPr>
          <a:xfrm>
            <a:off x="3138170" y="2938145"/>
            <a:ext cx="5915025" cy="981075"/>
          </a:xfrm>
          <a:prstGeom prst="rect">
            <a:avLst/>
          </a:prstGeom>
        </p:spPr>
      </p:pic>
      <p:pic>
        <p:nvPicPr>
          <p:cNvPr id="19" name="Picture 18"/>
          <p:cNvPicPr>
            <a:picLocks noChangeAspect="1"/>
          </p:cNvPicPr>
          <p:nvPr/>
        </p:nvPicPr>
        <p:blipFill>
          <a:blip r:embed="rId4"/>
          <a:stretch>
            <a:fillRect/>
          </a:stretch>
        </p:blipFill>
        <p:spPr>
          <a:xfrm>
            <a:off x="4481195" y="4399280"/>
            <a:ext cx="3228975" cy="1219200"/>
          </a:xfrm>
          <a:prstGeom prst="rect">
            <a:avLst/>
          </a:prstGeom>
        </p:spPr>
      </p:pic>
      <p:sp>
        <p:nvSpPr>
          <p:cNvPr id="20" name="Text Box 19"/>
          <p:cNvSpPr txBox="1"/>
          <p:nvPr/>
        </p:nvSpPr>
        <p:spPr>
          <a:xfrm>
            <a:off x="3728720" y="2261235"/>
            <a:ext cx="6638925" cy="2553335"/>
          </a:xfrm>
          <a:prstGeom prst="rect">
            <a:avLst/>
          </a:prstGeom>
          <a:noFill/>
        </p:spPr>
        <p:txBody>
          <a:bodyPr wrap="square" rtlCol="0">
            <a:spAutoFit/>
          </a:bodyPr>
          <a:p>
            <a:r>
              <a:rPr lang="zh-CN" altLang="en-US" sz="4000">
                <a:ln w="22225">
                  <a:solidFill>
                    <a:schemeClr val="accent2"/>
                  </a:solidFill>
                  <a:prstDash val="solid"/>
                </a:ln>
                <a:solidFill>
                  <a:schemeClr val="accent2">
                    <a:lumMod val="40000"/>
                    <a:lumOff val="60000"/>
                  </a:schemeClr>
                </a:solidFill>
                <a:effectLst/>
              </a:rPr>
              <a:t>现在流行改名运动？</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Facebook</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Meta</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TBB</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OneTBB</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zh-CN" altLang="en-US" sz="4000">
                <a:ln w="22225">
                  <a:solidFill>
                    <a:schemeClr val="accent2"/>
                  </a:solidFill>
                  <a:prstDash val="solid"/>
                </a:ln>
                <a:solidFill>
                  <a:schemeClr val="accent2">
                    <a:lumMod val="40000"/>
                    <a:lumOff val="60000"/>
                  </a:schemeClr>
                </a:solidFill>
                <a:effectLst/>
              </a:rPr>
              <a:t>方便割投资人韭菜？</a:t>
            </a:r>
            <a:endParaRPr lang="zh-CN" altLang="en-US" sz="40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000"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10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10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500" fill="hold">
                                          <p:stCondLst>
                                            <p:cond delay="0"/>
                                          </p:stCondLst>
                                        </p:cTn>
                                        <p:tgtEl>
                                          <p:spTgt spid="18"/>
                                        </p:tgtEl>
                                        <p:attrNameLst>
                                          <p:attrName>style.visibility</p:attrName>
                                        </p:attrNameLst>
                                      </p:cBhvr>
                                      <p:to>
                                        <p:strVal val="visible"/>
                                      </p:to>
                                    </p:set>
                                    <p:animEffect transition="in" filter="wedg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QQ20200616092315"/>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感谢观看！</a:t>
            </a:r>
            <a:endParaRPr lang="zh-CN" altLang="en-US"/>
          </a:p>
        </p:txBody>
      </p:sp>
      <p:sp>
        <p:nvSpPr>
          <p:cNvPr id="4" name="Text Placeholder 3"/>
          <p:cNvSpPr>
            <a:spLocks noGrp="1"/>
          </p:cNvSpPr>
          <p:nvPr>
            <p:ph type="body" idx="1"/>
          </p:nvPr>
        </p:nvSpPr>
        <p:spPr/>
        <p:txBody>
          <a:bodyPr/>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1198880"/>
          </a:xfrm>
          <a:prstGeom prst="rect">
            <a:avLst/>
          </a:prstGeom>
          <a:noFill/>
        </p:spPr>
        <p:txBody>
          <a:bodyPr wrap="square" rtlCol="0">
            <a:spAutoFit/>
          </a:bodyPr>
          <a:p>
            <a:r>
              <a:rPr lang="zh-CN" altLang="en-US">
                <a:latin typeface="Adobe New Century Schoolbook" charset="0"/>
                <a:cs typeface="Adobe New Century Schoolbook" charset="0"/>
                <a:sym typeface="+mn-ea"/>
              </a:rPr>
              <a:t>录播：https://space.bilibili.com/263032155</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课件：https://github.com/parallel101/course</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hw06</a:t>
            </a:r>
            <a:endParaRPr lang="en-US" altLang="zh-CN">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作业还在准备中，等做完了会在动态中放出！</a:t>
            </a:r>
            <a:endParaRPr lang="en-US" altLang="zh-CN">
              <a:latin typeface="Adobe New Century Schoolbook" charset="0"/>
              <a:cs typeface="Adobe New Century Schoolbook"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封装好了：</a:t>
            </a:r>
            <a:r>
              <a:rPr lang="en-US" altLang="zh-CN"/>
              <a:t>parallel_invoke</a:t>
            </a:r>
            <a:endParaRPr lang="en-US" altLang="zh-CN"/>
          </a:p>
        </p:txBody>
      </p:sp>
      <p:pic>
        <p:nvPicPr>
          <p:cNvPr id="7" name="Content Placeholder 6"/>
          <p:cNvPicPr>
            <a:picLocks noChangeAspect="1"/>
          </p:cNvPicPr>
          <p:nvPr>
            <p:ph idx="1"/>
          </p:nvPr>
        </p:nvPicPr>
        <p:blipFill>
          <a:blip r:embed="rId1"/>
          <a:stretch>
            <a:fillRect/>
          </a:stretch>
        </p:blipFill>
        <p:spPr>
          <a:xfrm>
            <a:off x="3397250" y="1825625"/>
            <a:ext cx="5015865" cy="4351655"/>
          </a:xfrm>
          <a:prstGeom prst="rect">
            <a:avLst/>
          </a:prstGeom>
        </p:spPr>
      </p:pic>
      <p:pic>
        <p:nvPicPr>
          <p:cNvPr id="8" name="Picture 7"/>
          <p:cNvPicPr>
            <a:picLocks noChangeAspect="1"/>
          </p:cNvPicPr>
          <p:nvPr/>
        </p:nvPicPr>
        <p:blipFill>
          <a:blip r:embed="rId2"/>
          <a:stretch>
            <a:fillRect/>
          </a:stretch>
        </p:blipFill>
        <p:spPr>
          <a:xfrm>
            <a:off x="4295775" y="1346200"/>
            <a:ext cx="3600450" cy="238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更好的例子</a:t>
            </a:r>
            <a:endParaRPr lang="zh-CN" altLang="en-US"/>
          </a:p>
        </p:txBody>
      </p:sp>
      <p:pic>
        <p:nvPicPr>
          <p:cNvPr id="4" name="Content Placeholder 3"/>
          <p:cNvPicPr>
            <a:picLocks noChangeAspect="1"/>
          </p:cNvPicPr>
          <p:nvPr>
            <p:ph idx="1"/>
          </p:nvPr>
        </p:nvPicPr>
        <p:blipFill>
          <a:blip r:embed="rId1"/>
          <a:stretch>
            <a:fillRect/>
          </a:stretch>
        </p:blipFill>
        <p:spPr>
          <a:xfrm>
            <a:off x="2956560" y="1825625"/>
            <a:ext cx="5896610"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章：并行循环</a:t>
            </a:r>
            <a:endParaRPr lang="zh-CN" altLang="en-US">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a:t>
            </a:r>
            <a:r>
              <a:rPr lang="zh-CN" altLang="en-US">
                <a:sym typeface="+mn-ea"/>
              </a:rPr>
              <a:t>“</a:t>
            </a:r>
            <a:r>
              <a:rPr lang="zh-CN" altLang="en-US"/>
              <a:t>小学二年级”算法课里，我们学过复杂度的概念，意思是算法执行所花费的时间取决于数据量的大小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pic>
        <p:nvPicPr>
          <p:cNvPr id="3" name="Picture 2"/>
          <p:cNvPicPr>
            <a:picLocks noChangeAspect="1"/>
          </p:cNvPicPr>
          <p:nvPr/>
        </p:nvPicPr>
        <p:blipFill>
          <a:blip r:embed="rId2"/>
          <a:stretch>
            <a:fillRect/>
          </a:stretch>
        </p:blipFill>
        <p:spPr>
          <a:xfrm>
            <a:off x="2900680" y="1346200"/>
            <a:ext cx="6010275" cy="2381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面向初学者：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pic>
        <p:nvPicPr>
          <p:cNvPr id="3" name="Picture 2"/>
          <p:cNvPicPr>
            <a:picLocks noChangeAspect="1"/>
          </p:cNvPicPr>
          <p:nvPr/>
        </p:nvPicPr>
        <p:blipFill>
          <a:blip r:embed="rId2"/>
          <a:stretch>
            <a:fillRect/>
          </a:stretch>
        </p:blipFill>
        <p:spPr>
          <a:xfrm>
            <a:off x="2581275" y="1541780"/>
            <a:ext cx="6648450" cy="2476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pic>
        <p:nvPicPr>
          <p:cNvPr id="7" name="Picture 6"/>
          <p:cNvPicPr>
            <a:picLocks noChangeAspect="1"/>
          </p:cNvPicPr>
          <p:nvPr/>
        </p:nvPicPr>
        <p:blipFill>
          <a:blip r:embed="rId2"/>
          <a:stretch>
            <a:fillRect/>
          </a:stretch>
        </p:blipFill>
        <p:spPr>
          <a:xfrm>
            <a:off x="1637030" y="1571625"/>
            <a:ext cx="8537575" cy="2641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二维区间上的</a:t>
            </a:r>
            <a:r>
              <a:rPr lang="en-US" altLang="zh-CN"/>
              <a:t> for </a:t>
            </a:r>
            <a:r>
              <a:rPr lang="zh-CN" altLang="en-US"/>
              <a:t>循环：</a:t>
            </a:r>
            <a:r>
              <a:rPr lang="en-US" altLang="zh-CN"/>
              <a:t>blocked_range2d</a:t>
            </a:r>
            <a:endParaRPr lang="en-US" altLang="zh-CN"/>
          </a:p>
        </p:txBody>
      </p:sp>
      <p:pic>
        <p:nvPicPr>
          <p:cNvPr id="4" name="Content Placeholder 3"/>
          <p:cNvPicPr>
            <a:picLocks noChangeAspect="1"/>
          </p:cNvPicPr>
          <p:nvPr>
            <p:ph idx="1"/>
          </p:nvPr>
        </p:nvPicPr>
        <p:blipFill>
          <a:blip r:embed="rId1"/>
          <a:stretch>
            <a:fillRect/>
          </a:stretch>
        </p:blipFill>
        <p:spPr>
          <a:xfrm>
            <a:off x="2354580" y="1825625"/>
            <a:ext cx="7101205" cy="4351655"/>
          </a:xfrm>
          <a:prstGeom prst="rect">
            <a:avLst/>
          </a:prstGeom>
        </p:spPr>
      </p:pic>
      <p:pic>
        <p:nvPicPr>
          <p:cNvPr id="5" name="Picture 4"/>
          <p:cNvPicPr>
            <a:picLocks noChangeAspect="1"/>
          </p:cNvPicPr>
          <p:nvPr/>
        </p:nvPicPr>
        <p:blipFill>
          <a:blip r:embed="rId2"/>
          <a:stretch>
            <a:fillRect/>
          </a:stretch>
        </p:blipFill>
        <p:spPr>
          <a:xfrm>
            <a:off x="319405" y="1436370"/>
            <a:ext cx="11554460" cy="1752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三维区间上的</a:t>
            </a:r>
            <a:r>
              <a:rPr lang="en-US" altLang="zh-CN"/>
              <a:t> for </a:t>
            </a:r>
            <a:r>
              <a:rPr lang="zh-CN" altLang="en-US"/>
              <a:t>循环：</a:t>
            </a:r>
            <a:r>
              <a:rPr lang="en-US" altLang="zh-CN"/>
              <a:t>blocked_range3d</a:t>
            </a:r>
            <a:endParaRPr lang="en-US" altLang="zh-CN"/>
          </a:p>
        </p:txBody>
      </p:sp>
      <p:pic>
        <p:nvPicPr>
          <p:cNvPr id="4" name="Content Placeholder 3"/>
          <p:cNvPicPr>
            <a:picLocks noChangeAspect="1"/>
          </p:cNvPicPr>
          <p:nvPr>
            <p:ph idx="1"/>
          </p:nvPr>
        </p:nvPicPr>
        <p:blipFill>
          <a:blip r:embed="rId1"/>
          <a:stretch>
            <a:fillRect/>
          </a:stretch>
        </p:blipFill>
        <p:spPr>
          <a:xfrm>
            <a:off x="2208530" y="1825625"/>
            <a:ext cx="7393305"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所有区间类型</a:t>
            </a:r>
            <a:endParaRPr lang="zh-CN" altLang="en-US"/>
          </a:p>
        </p:txBody>
      </p:sp>
      <p:pic>
        <p:nvPicPr>
          <p:cNvPr id="4" name="Content Placeholder 3"/>
          <p:cNvPicPr>
            <a:picLocks noChangeAspect="1"/>
          </p:cNvPicPr>
          <p:nvPr>
            <p:ph idx="1"/>
          </p:nvPr>
        </p:nvPicPr>
        <p:blipFill>
          <a:blip r:embed="rId1"/>
          <a:stretch>
            <a:fillRect/>
          </a:stretch>
        </p:blipFill>
        <p:spPr>
          <a:xfrm>
            <a:off x="2865755" y="1825625"/>
            <a:ext cx="6078220"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pic>
        <p:nvPicPr>
          <p:cNvPr id="2" name="Picture 1"/>
          <p:cNvPicPr>
            <a:picLocks noChangeAspect="1"/>
          </p:cNvPicPr>
          <p:nvPr/>
        </p:nvPicPr>
        <p:blipFill>
          <a:blip r:embed="rId2"/>
          <a:stretch>
            <a:fillRect/>
          </a:stretch>
        </p:blipFill>
        <p:spPr>
          <a:xfrm>
            <a:off x="169545" y="1369695"/>
            <a:ext cx="11472545" cy="2146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章：从并发到并行</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pic>
        <p:nvPicPr>
          <p:cNvPr id="2" name="Picture 1"/>
          <p:cNvPicPr>
            <a:picLocks noChangeAspect="1"/>
          </p:cNvPicPr>
          <p:nvPr/>
        </p:nvPicPr>
        <p:blipFill>
          <a:blip r:embed="rId2"/>
          <a:stretch>
            <a:fillRect/>
          </a:stretch>
        </p:blipFill>
        <p:spPr>
          <a:xfrm>
            <a:off x="450215" y="1409065"/>
            <a:ext cx="11291570" cy="2305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4</a:t>
            </a:r>
            <a:r>
              <a:rPr lang="zh-CN" altLang="en-US"/>
              <a:t>章：任务域</a:t>
            </a:r>
            <a:endParaRPr lang="zh-CN" altLang="en-US"/>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任务域：</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任务域：指定使用</a:t>
            </a:r>
            <a:r>
              <a:rPr lang="en-US" altLang="zh-CN"/>
              <a:t>4</a:t>
            </a:r>
            <a:r>
              <a:rPr lang="zh-CN" altLang="en-US"/>
              <a:t>个</a:t>
            </a:r>
            <a:r>
              <a:rPr lang="zh-CN"/>
              <a:t>线程</a:t>
            </a:r>
            <a:endParaRPr lang="zh-CN"/>
          </a:p>
        </p:txBody>
      </p:sp>
      <p:pic>
        <p:nvPicPr>
          <p:cNvPr id="5" name="Content Placeholder 4"/>
          <p:cNvPicPr>
            <a:picLocks noChangeAspect="1"/>
          </p:cNvPicPr>
          <p:nvPr>
            <p:ph idx="1"/>
          </p:nvPr>
        </p:nvPicPr>
        <p:blipFill>
          <a:blip r:embed="rId1"/>
          <a:stretch>
            <a:fillRect/>
          </a:stretch>
        </p:blipFill>
        <p:spPr>
          <a:xfrm>
            <a:off x="2468245" y="1825625"/>
            <a:ext cx="6873240" cy="4351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嵌套</a:t>
            </a:r>
            <a:r>
              <a:rPr lang="en-US" altLang="zh-CN"/>
              <a:t> for </a:t>
            </a:r>
            <a:r>
              <a:rPr lang="zh-CN" altLang="en-US"/>
              <a:t>循环</a:t>
            </a:r>
            <a:endParaRPr lang="zh-CN" altLang="en-US"/>
          </a:p>
        </p:txBody>
      </p:sp>
      <p:pic>
        <p:nvPicPr>
          <p:cNvPr id="4" name="Content Placeholder 3"/>
          <p:cNvPicPr>
            <a:picLocks noChangeAspect="1"/>
          </p:cNvPicPr>
          <p:nvPr>
            <p:ph idx="1"/>
          </p:nvPr>
        </p:nvPicPr>
        <p:blipFill>
          <a:blip r:embed="rId1"/>
          <a:stretch>
            <a:fillRect/>
          </a:stretch>
        </p:blipFill>
        <p:spPr>
          <a:xfrm>
            <a:off x="2361565" y="2014855"/>
            <a:ext cx="7086600" cy="39719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嵌套</a:t>
            </a:r>
            <a:r>
              <a:rPr lang="en-US" altLang="zh-CN"/>
              <a:t> for </a:t>
            </a:r>
            <a:r>
              <a:rPr lang="zh-CN" altLang="en-US"/>
              <a:t>循环：死锁问题</a:t>
            </a:r>
            <a:endParaRPr lang="zh-CN" altLang="en-US"/>
          </a:p>
        </p:txBody>
      </p:sp>
      <p:pic>
        <p:nvPicPr>
          <p:cNvPr id="7" name="Content Placeholder 3"/>
          <p:cNvPicPr>
            <a:picLocks noChangeAspect="1"/>
          </p:cNvPicPr>
          <p:nvPr>
            <p:ph idx="1"/>
          </p:nvPr>
        </p:nvPicPr>
        <p:blipFill>
          <a:blip r:embed="rId1"/>
          <a:stretch>
            <a:fillRect/>
          </a:stretch>
        </p:blipFill>
        <p:spPr>
          <a:xfrm>
            <a:off x="2705735" y="1825625"/>
            <a:ext cx="6398260" cy="43516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死锁问题的原因</a:t>
            </a:r>
            <a:endParaRPr lang="zh-CN" altLang="en-US"/>
          </a:p>
        </p:txBody>
      </p:sp>
      <p:sp>
        <p:nvSpPr>
          <p:cNvPr id="6" name="Content Placeholder 5"/>
          <p:cNvSpPr/>
          <p:nvPr>
            <p:ph sz="half" idx="1"/>
          </p:nvPr>
        </p:nvSpPr>
        <p:spPr/>
        <p:txBody>
          <a:bodyPr/>
          <a:p>
            <a:r>
              <a:rPr lang="zh-CN" altLang="en-US"/>
              <a:t>因为</a:t>
            </a:r>
            <a:r>
              <a:rPr lang="en-US" altLang="zh-CN"/>
              <a:t> TBB </a:t>
            </a:r>
            <a:r>
              <a:rPr lang="zh-CN" altLang="en-US"/>
              <a:t>用了</a:t>
            </a:r>
            <a:r>
              <a:rPr lang="zh-CN" altLang="en-US" b="1"/>
              <a:t>工作窃取法</a:t>
            </a:r>
            <a:r>
              <a:rPr lang="zh-CN" altLang="en-US"/>
              <a:t>来分配任务，因此</a:t>
            </a:r>
            <a:r>
              <a:rPr lang="en-US" altLang="zh-CN"/>
              <a:t> t1 </a:t>
            </a:r>
            <a:r>
              <a:rPr lang="zh-CN" altLang="en-US"/>
              <a:t>有可能“窃取</a:t>
            </a:r>
            <a:r>
              <a:rPr lang="zh-CN" altLang="en-US">
                <a:sym typeface="+mn-ea"/>
              </a:rPr>
              <a:t>”</a:t>
            </a:r>
            <a:r>
              <a:rPr lang="en-US" altLang="zh-CN">
                <a:sym typeface="+mn-ea"/>
              </a:rPr>
              <a:t> t2 </a:t>
            </a:r>
            <a:r>
              <a:rPr lang="zh-CN" altLang="en-US">
                <a:sym typeface="+mn-ea"/>
              </a:rPr>
              <a:t>的任务，从而导致</a:t>
            </a:r>
            <a:r>
              <a:rPr lang="en-US" altLang="zh-CN">
                <a:sym typeface="+mn-ea"/>
              </a:rPr>
              <a:t> mutex </a:t>
            </a:r>
            <a:r>
              <a:rPr lang="zh-CN" altLang="en-US">
                <a:sym typeface="+mn-ea"/>
              </a:rPr>
              <a:t>被重复上锁。</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539865" y="1379220"/>
            <a:ext cx="4064000" cy="52451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：用标准库的递归锁</a:t>
            </a:r>
            <a:r>
              <a:rPr lang="en-US" altLang="zh-CN"/>
              <a:t> std::recursive_mutex</a:t>
            </a:r>
            <a:endParaRPr lang="en-US" altLang="zh-CN"/>
          </a:p>
        </p:txBody>
      </p:sp>
      <p:pic>
        <p:nvPicPr>
          <p:cNvPr id="6" name="Content Placeholder 5"/>
          <p:cNvPicPr>
            <a:picLocks noChangeAspect="1"/>
          </p:cNvPicPr>
          <p:nvPr>
            <p:ph idx="1"/>
          </p:nvPr>
        </p:nvPicPr>
        <p:blipFill>
          <a:blip r:embed="rId1"/>
          <a:stretch>
            <a:fillRect/>
          </a:stretch>
        </p:blipFill>
        <p:spPr>
          <a:xfrm>
            <a:off x="2658745" y="1825625"/>
            <a:ext cx="6492240" cy="43516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：创建另一个任务域，这样不同域之间就不会窃取工作</a:t>
            </a:r>
            <a:endParaRPr lang="zh-CN" altLang="en-US"/>
          </a:p>
        </p:txBody>
      </p:sp>
      <p:pic>
        <p:nvPicPr>
          <p:cNvPr id="4" name="Content Placeholder 3"/>
          <p:cNvPicPr>
            <a:picLocks noChangeAspect="1"/>
          </p:cNvPicPr>
          <p:nvPr>
            <p:ph idx="1"/>
          </p:nvPr>
        </p:nvPicPr>
        <p:blipFill>
          <a:blip r:embed="rId1"/>
          <a:stretch>
            <a:fillRect/>
          </a:stretch>
        </p:blipFill>
        <p:spPr>
          <a:xfrm>
            <a:off x="3029585" y="1825625"/>
            <a:ext cx="5750560" cy="43516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解决</a:t>
            </a:r>
            <a:r>
              <a:rPr lang="en-US" altLang="zh-CN">
                <a:sym typeface="+mn-ea"/>
              </a:rPr>
              <a:t>3</a:t>
            </a:r>
            <a:r>
              <a:rPr lang="zh-CN" altLang="en-US">
                <a:sym typeface="+mn-ea"/>
              </a:rPr>
              <a:t>：同一个任务域，但用</a:t>
            </a:r>
            <a:r>
              <a:rPr lang="en-US" altLang="zh-CN">
                <a:sym typeface="+mn-ea"/>
              </a:rPr>
              <a:t> isolate </a:t>
            </a:r>
            <a:r>
              <a:rPr lang="zh-CN" altLang="en-US">
                <a:sym typeface="+mn-ea"/>
              </a:rPr>
              <a:t>隔离，禁止其内部的工作被窃取</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2926080" y="1825625"/>
            <a:ext cx="5958205" cy="43516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5</a:t>
            </a:r>
            <a:r>
              <a:rPr lang="zh-CN" altLang="en-US"/>
              <a:t>章：任务分配</a:t>
            </a:r>
            <a:endParaRPr lang="en-US" altLang="zh-CN"/>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号线程所在的块，由于在犄角旮旯里光线反弹的次数多，算得比其他块的慢，而有的块却算得快。但是因为木桶原理，最后花的时间由最慢的那个线程决定，因此变成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：每个线程一个任务队列，做完本职工作后可以认领其他线程的任务</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
        <p:nvSpPr>
          <p:cNvPr id="3" name="Text Box 2"/>
          <p:cNvSpPr txBox="1"/>
          <p:nvPr/>
        </p:nvSpPr>
        <p:spPr>
          <a:xfrm>
            <a:off x="7007225" y="6177280"/>
            <a:ext cx="3129280" cy="368300"/>
          </a:xfrm>
          <a:prstGeom prst="rect">
            <a:avLst/>
          </a:prstGeom>
          <a:noFill/>
        </p:spPr>
        <p:txBody>
          <a:bodyPr wrap="none" rtlCol="0" anchor="t">
            <a:spAutoFit/>
          </a:bodyPr>
          <a:p>
            <a:r>
              <a:rPr lang="zh-CN" altLang="en-US">
                <a:sym typeface="+mn-ea"/>
              </a:rPr>
              <a:t>工作窃取法（</a:t>
            </a:r>
            <a:r>
              <a:rPr lang="en-US" altLang="zh-CN">
                <a:sym typeface="+mn-ea"/>
              </a:rPr>
              <a:t>work-stealing</a:t>
            </a:r>
            <a:r>
              <a:rPr lang="zh-CN" altLang="en-US">
                <a:sym typeface="+mn-ea"/>
              </a:rPr>
              <a:t>）</a:t>
            </a:r>
            <a:endParaRPr lang="en-US"/>
          </a:p>
        </p:txBody>
      </p:sp>
      <p:sp>
        <p:nvSpPr>
          <p:cNvPr id="4" name="Text Box 3"/>
          <p:cNvSpPr txBox="1"/>
          <p:nvPr/>
        </p:nvSpPr>
        <p:spPr>
          <a:xfrm>
            <a:off x="2117725" y="6177280"/>
            <a:ext cx="2240280" cy="368300"/>
          </a:xfrm>
          <a:prstGeom prst="rect">
            <a:avLst/>
          </a:prstGeom>
          <a:noFill/>
        </p:spPr>
        <p:txBody>
          <a:bodyPr wrap="none" rtlCol="0" anchor="t">
            <a:spAutoFit/>
          </a:bodyPr>
          <a:p>
            <a:r>
              <a:rPr lang="zh-CN">
                <a:sym typeface="+mn-ea"/>
              </a:rPr>
              <a:t>原始的单一任务队列</a:t>
            </a:r>
            <a:endParaRPr 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endParaRPr lang="en-US"/>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4 </a:t>
            </a:r>
            <a:r>
              <a:rPr lang="zh-CN" altLang="en-US"/>
              <a:t>个任务</a:t>
            </a:r>
            <a:endParaRPr lang="zh-CN" altLang="en-US"/>
          </a:p>
          <a:p>
            <a:r>
              <a:rPr lang="zh-CN" altLang="en-US"/>
              <a:t>每个任务包含</a:t>
            </a:r>
            <a:r>
              <a:rPr lang="en-US" altLang="zh-CN"/>
              <a:t> 8 </a:t>
            </a:r>
            <a:r>
              <a:rPr lang="zh-CN" altLang="en-US"/>
              <a:t>个元素</a:t>
            </a:r>
            <a:endParaRPr lang="zh-CN" altLang="en-US"/>
          </a:p>
        </p:txBody>
      </p:sp>
      <p:pic>
        <p:nvPicPr>
          <p:cNvPr id="4" name="Content Placeholder 3"/>
          <p:cNvPicPr>
            <a:picLocks noChangeAspect="1"/>
          </p:cNvPicPr>
          <p:nvPr>
            <p:ph idx="1"/>
          </p:nvPr>
        </p:nvPicPr>
        <p:blipFill>
          <a:blip r:embed="rId1"/>
          <a:stretch>
            <a:fillRect/>
          </a:stretch>
        </p:blipFill>
        <p:spPr>
          <a:xfrm>
            <a:off x="1617345" y="1825625"/>
            <a:ext cx="8575040" cy="4351655"/>
          </a:xfrm>
          <a:prstGeom prst="rect">
            <a:avLst/>
          </a:prstGeom>
        </p:spPr>
      </p:pic>
      <p:pic>
        <p:nvPicPr>
          <p:cNvPr id="5" name="Picture 4"/>
          <p:cNvPicPr>
            <a:picLocks noChangeAspect="1"/>
          </p:cNvPicPr>
          <p:nvPr/>
        </p:nvPicPr>
        <p:blipFill>
          <a:blip r:embed="rId2"/>
          <a:stretch>
            <a:fillRect/>
          </a:stretch>
        </p:blipFill>
        <p:spPr>
          <a:xfrm>
            <a:off x="9952355" y="421005"/>
            <a:ext cx="1600200" cy="952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r>
              <a:rPr lang="zh-CN" altLang="en-US">
                <a:sym typeface="+mn-ea"/>
              </a:rPr>
              <a:t>，指定区间的粒度</a:t>
            </a:r>
            <a:endParaRPr lang="zh-CN" altLang="en-US">
              <a:sym typeface="+mn-ea"/>
            </a:endParaRPr>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2 </a:t>
            </a:r>
            <a:r>
              <a:rPr lang="zh-CN" altLang="en-US"/>
              <a:t>个线程</a:t>
            </a:r>
            <a:r>
              <a:rPr lang="en-US" altLang="zh-CN"/>
              <a:t> 2 </a:t>
            </a:r>
            <a:r>
              <a:rPr lang="zh-CN" altLang="en-US"/>
              <a:t>个任务</a:t>
            </a:r>
            <a:endParaRPr lang="zh-CN" altLang="en-US"/>
          </a:p>
          <a:p>
            <a:r>
              <a:rPr lang="zh-CN" altLang="en-US"/>
              <a:t>每个任务包含</a:t>
            </a:r>
            <a:r>
              <a:rPr lang="en-US" altLang="zh-CN"/>
              <a:t> 16 </a:t>
            </a:r>
            <a:r>
              <a:rPr lang="zh-CN" altLang="en-US"/>
              <a:t>个元素</a:t>
            </a:r>
            <a:endParaRPr lang="zh-CN" altLang="en-US"/>
          </a:p>
        </p:txBody>
      </p:sp>
      <p:pic>
        <p:nvPicPr>
          <p:cNvPr id="6" name="Content Placeholder 5"/>
          <p:cNvPicPr>
            <a:picLocks noChangeAspect="1"/>
          </p:cNvPicPr>
          <p:nvPr>
            <p:ph idx="1"/>
          </p:nvPr>
        </p:nvPicPr>
        <p:blipFill>
          <a:blip r:embed="rId1"/>
          <a:stretch>
            <a:fillRect/>
          </a:stretch>
        </p:blipFill>
        <p:spPr>
          <a:xfrm>
            <a:off x="1624965" y="1825625"/>
            <a:ext cx="8559800" cy="4351655"/>
          </a:xfrm>
          <a:prstGeom prst="rect">
            <a:avLst/>
          </a:prstGeom>
        </p:spPr>
      </p:pic>
      <p:pic>
        <p:nvPicPr>
          <p:cNvPr id="7" name="Picture 6"/>
          <p:cNvPicPr>
            <a:picLocks noChangeAspect="1"/>
          </p:cNvPicPr>
          <p:nvPr/>
        </p:nvPicPr>
        <p:blipFill>
          <a:blip r:embed="rId2"/>
          <a:stretch>
            <a:fillRect/>
          </a:stretch>
        </p:blipFill>
        <p:spPr>
          <a:xfrm>
            <a:off x="9956165" y="695325"/>
            <a:ext cx="1762125" cy="476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endParaRPr lang="zh-CN" altLang="en-US">
              <a:sym typeface="+mn-ea"/>
            </a:endParaRPr>
          </a:p>
        </p:txBody>
      </p:sp>
      <p:sp>
        <p:nvSpPr>
          <p:cNvPr id="11" name="Text Box 10"/>
          <p:cNvSpPr txBox="1"/>
          <p:nvPr/>
        </p:nvSpPr>
        <p:spPr>
          <a:xfrm>
            <a:off x="7146290" y="55435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32 </a:t>
            </a:r>
            <a:r>
              <a:rPr lang="zh-CN" altLang="en-US"/>
              <a:t>个任务</a:t>
            </a:r>
            <a:endParaRPr lang="zh-CN" altLang="en-US"/>
          </a:p>
          <a:p>
            <a:r>
              <a:rPr lang="zh-CN" altLang="en-US">
                <a:sym typeface="+mn-ea"/>
              </a:rPr>
              <a:t>每个任务包含</a:t>
            </a:r>
            <a:r>
              <a:rPr lang="en-US" altLang="zh-CN">
                <a:sym typeface="+mn-ea"/>
              </a:rPr>
              <a:t> 1 </a:t>
            </a:r>
            <a:r>
              <a:rPr lang="zh-CN" altLang="en-US">
                <a:sym typeface="+mn-ea"/>
              </a:rPr>
              <a:t>个元素</a:t>
            </a:r>
            <a:endParaRPr lang="zh-CN" altLang="en-US"/>
          </a:p>
        </p:txBody>
      </p:sp>
      <p:pic>
        <p:nvPicPr>
          <p:cNvPr id="3" name="Picture 2"/>
          <p:cNvPicPr>
            <a:picLocks noChangeAspect="1"/>
          </p:cNvPicPr>
          <p:nvPr/>
        </p:nvPicPr>
        <p:blipFill>
          <a:blip r:embed="rId1"/>
          <a:stretch>
            <a:fillRect/>
          </a:stretch>
        </p:blipFill>
        <p:spPr>
          <a:xfrm>
            <a:off x="10766425" y="0"/>
            <a:ext cx="1425575" cy="6656705"/>
          </a:xfrm>
          <a:prstGeom prst="rect">
            <a:avLst/>
          </a:prstGeom>
        </p:spPr>
      </p:pic>
      <p:pic>
        <p:nvPicPr>
          <p:cNvPr id="7" name="Content Placeholder 6"/>
          <p:cNvPicPr>
            <a:picLocks noChangeAspect="1"/>
          </p:cNvPicPr>
          <p:nvPr>
            <p:ph idx="1"/>
          </p:nvPr>
        </p:nvPicPr>
        <p:blipFill>
          <a:blip r:embed="rId2"/>
          <a:stretch>
            <a:fillRect/>
          </a:stretch>
        </p:blipFill>
        <p:spPr>
          <a:xfrm>
            <a:off x="1625600" y="1825625"/>
            <a:ext cx="8558530"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r>
              <a:rPr lang="zh-CN" altLang="en-US">
                <a:sym typeface="+mn-ea"/>
              </a:rPr>
              <a:t>，指定区间的粒度</a:t>
            </a:r>
            <a:endParaRPr lang="zh-CN" altLang="en-US">
              <a:sym typeface="+mn-ea"/>
            </a:endParaRPr>
          </a:p>
        </p:txBody>
      </p:sp>
      <p:sp>
        <p:nvSpPr>
          <p:cNvPr id="11" name="Text Box 10"/>
          <p:cNvSpPr txBox="1"/>
          <p:nvPr/>
        </p:nvSpPr>
        <p:spPr>
          <a:xfrm>
            <a:off x="7125335" y="46926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8 </a:t>
            </a:r>
            <a:r>
              <a:rPr lang="zh-CN" altLang="en-US"/>
              <a:t>个任务</a:t>
            </a:r>
            <a:endParaRPr lang="zh-CN" altLang="en-US"/>
          </a:p>
          <a:p>
            <a:r>
              <a:rPr lang="zh-CN" altLang="en-US">
                <a:sym typeface="+mn-ea"/>
              </a:rPr>
              <a:t>每个任务包含</a:t>
            </a:r>
            <a:r>
              <a:rPr lang="en-US" altLang="zh-CN">
                <a:sym typeface="+mn-ea"/>
              </a:rPr>
              <a:t> 4 </a:t>
            </a:r>
            <a:r>
              <a:rPr lang="zh-CN" altLang="en-US">
                <a:sym typeface="+mn-ea"/>
              </a:rPr>
              <a:t>个元素</a:t>
            </a:r>
            <a:endParaRPr lang="zh-CN" altLang="en-US"/>
          </a:p>
        </p:txBody>
      </p:sp>
      <p:pic>
        <p:nvPicPr>
          <p:cNvPr id="6" name="Content Placeholder 5"/>
          <p:cNvPicPr>
            <a:picLocks noChangeAspect="1"/>
          </p:cNvPicPr>
          <p:nvPr>
            <p:ph idx="1"/>
          </p:nvPr>
        </p:nvPicPr>
        <p:blipFill>
          <a:blip r:embed="rId1"/>
          <a:stretch>
            <a:fillRect/>
          </a:stretch>
        </p:blipFill>
        <p:spPr>
          <a:xfrm>
            <a:off x="1649095" y="1825625"/>
            <a:ext cx="8511540" cy="4351655"/>
          </a:xfrm>
          <a:prstGeom prst="rect">
            <a:avLst/>
          </a:prstGeom>
        </p:spPr>
      </p:pic>
      <p:pic>
        <p:nvPicPr>
          <p:cNvPr id="7" name="Picture 6"/>
          <p:cNvPicPr>
            <a:picLocks noChangeAspect="1"/>
          </p:cNvPicPr>
          <p:nvPr/>
        </p:nvPicPr>
        <p:blipFill>
          <a:blip r:embed="rId2"/>
          <a:stretch>
            <a:fillRect/>
          </a:stretch>
        </p:blipFill>
        <p:spPr>
          <a:xfrm>
            <a:off x="10326370" y="352425"/>
            <a:ext cx="1628775" cy="18764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tbb::auto_partitioner</a:t>
            </a:r>
            <a:r>
              <a:rPr lang="zh-CN" altLang="en-US"/>
              <a:t>（默认）</a:t>
            </a:r>
            <a:endParaRPr lang="zh-CN" altLang="en-US"/>
          </a:p>
        </p:txBody>
      </p:sp>
      <p:pic>
        <p:nvPicPr>
          <p:cNvPr id="4" name="Content Placeholder 3"/>
          <p:cNvPicPr>
            <a:picLocks noChangeAspect="1"/>
          </p:cNvPicPr>
          <p:nvPr>
            <p:ph idx="1"/>
          </p:nvPr>
        </p:nvPicPr>
        <p:blipFill>
          <a:blip r:embed="rId1"/>
          <a:stretch>
            <a:fillRect/>
          </a:stretch>
        </p:blipFill>
        <p:spPr>
          <a:xfrm>
            <a:off x="1589405" y="1825625"/>
            <a:ext cx="8630920" cy="4351655"/>
          </a:xfrm>
          <a:prstGeom prst="rect">
            <a:avLst/>
          </a:prstGeom>
        </p:spPr>
      </p:pic>
      <p:pic>
        <p:nvPicPr>
          <p:cNvPr id="5" name="Picture 4"/>
          <p:cNvPicPr>
            <a:picLocks noChangeAspect="1"/>
          </p:cNvPicPr>
          <p:nvPr/>
        </p:nvPicPr>
        <p:blipFill>
          <a:blip r:embed="rId2"/>
          <a:stretch>
            <a:fillRect/>
          </a:stretch>
        </p:blipFill>
        <p:spPr>
          <a:xfrm>
            <a:off x="11051540" y="153670"/>
            <a:ext cx="976630" cy="4666615"/>
          </a:xfrm>
          <a:prstGeom prst="rect">
            <a:avLst/>
          </a:prstGeom>
        </p:spPr>
      </p:pic>
      <p:sp>
        <p:nvSpPr>
          <p:cNvPr id="6" name="Text Box 5"/>
          <p:cNvSpPr txBox="1"/>
          <p:nvPr/>
        </p:nvSpPr>
        <p:spPr>
          <a:xfrm>
            <a:off x="5961380" y="673100"/>
            <a:ext cx="4543425" cy="645160"/>
          </a:xfrm>
          <a:prstGeom prst="rect">
            <a:avLst/>
          </a:prstGeom>
          <a:noFill/>
        </p:spPr>
        <p:txBody>
          <a:bodyPr wrap="square" rtlCol="0">
            <a:spAutoFit/>
          </a:bodyPr>
          <a:p>
            <a:r>
              <a:rPr lang="zh-CN" altLang="en-US"/>
              <a:t>自动根据</a:t>
            </a:r>
            <a:r>
              <a:rPr lang="en-US" altLang="zh-CN"/>
              <a:t> lambda </a:t>
            </a:r>
            <a:r>
              <a:rPr lang="zh-CN" altLang="en-US"/>
              <a:t>中函数的执行时间判断采用何种分配方法。</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用于循环体不均匀的情况效果不好</a:t>
            </a:r>
            <a:endParaRPr lang="zh-CN" altLang="en-US"/>
          </a:p>
        </p:txBody>
      </p:sp>
      <p:pic>
        <p:nvPicPr>
          <p:cNvPr id="5" name="Picture 4"/>
          <p:cNvPicPr>
            <a:picLocks noChangeAspect="1"/>
          </p:cNvPicPr>
          <p:nvPr/>
        </p:nvPicPr>
        <p:blipFill>
          <a:blip r:embed="rId1"/>
          <a:stretch>
            <a:fillRect/>
          </a:stretch>
        </p:blipFill>
        <p:spPr>
          <a:xfrm>
            <a:off x="9991090" y="172085"/>
            <a:ext cx="2050415" cy="6092190"/>
          </a:xfrm>
          <a:prstGeom prst="rect">
            <a:avLst/>
          </a:prstGeom>
        </p:spPr>
      </p:pic>
      <p:pic>
        <p:nvPicPr>
          <p:cNvPr id="6" name="Content Placeholder 5"/>
          <p:cNvPicPr>
            <a:picLocks noChangeAspect="1"/>
          </p:cNvPicPr>
          <p:nvPr>
            <p:ph idx="1"/>
          </p:nvPr>
        </p:nvPicPr>
        <p:blipFill>
          <a:blip r:embed="rId2"/>
          <a:stretch>
            <a:fillRect/>
          </a:stretch>
        </p:blipFill>
        <p:spPr>
          <a:xfrm>
            <a:off x="2974340" y="1825625"/>
            <a:ext cx="5861685" cy="43516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用于循环体不均匀的情况效果很好</a:t>
            </a:r>
            <a:endParaRPr lang="zh-CN" altLang="en-US"/>
          </a:p>
        </p:txBody>
      </p:sp>
      <p:pic>
        <p:nvPicPr>
          <p:cNvPr id="3" name="Picture 2"/>
          <p:cNvPicPr>
            <a:picLocks noChangeAspect="1"/>
          </p:cNvPicPr>
          <p:nvPr/>
        </p:nvPicPr>
        <p:blipFill>
          <a:blip r:embed="rId1"/>
          <a:stretch>
            <a:fillRect/>
          </a:stretch>
        </p:blipFill>
        <p:spPr>
          <a:xfrm>
            <a:off x="10199370" y="43180"/>
            <a:ext cx="1920875" cy="5848985"/>
          </a:xfrm>
          <a:prstGeom prst="rect">
            <a:avLst/>
          </a:prstGeom>
        </p:spPr>
      </p:pic>
      <p:pic>
        <p:nvPicPr>
          <p:cNvPr id="7" name="Content Placeholder 6"/>
          <p:cNvPicPr>
            <a:picLocks noChangeAspect="1"/>
          </p:cNvPicPr>
          <p:nvPr>
            <p:ph idx="1"/>
          </p:nvPr>
        </p:nvPicPr>
        <p:blipFill>
          <a:blip r:embed="rId2"/>
          <a:stretch>
            <a:fillRect/>
          </a:stretch>
        </p:blipFill>
        <p:spPr>
          <a:xfrm>
            <a:off x="2947670" y="1825625"/>
            <a:ext cx="5915025" cy="43516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tbb::affinity_partitioner </a:t>
            </a:r>
            <a:r>
              <a:rPr lang="zh-CN" altLang="en-US"/>
              <a:t>记录历史，下次根据经验自动负载均衡</a:t>
            </a:r>
            <a:endParaRPr lang="zh-CN" altLang="en-US"/>
          </a:p>
        </p:txBody>
      </p:sp>
      <p:pic>
        <p:nvPicPr>
          <p:cNvPr id="4" name="Content Placeholder 3"/>
          <p:cNvPicPr>
            <a:picLocks noChangeAspect="1"/>
          </p:cNvPicPr>
          <p:nvPr>
            <p:ph idx="1"/>
          </p:nvPr>
        </p:nvPicPr>
        <p:blipFill>
          <a:blip r:embed="rId1"/>
          <a:stretch>
            <a:fillRect/>
          </a:stretch>
        </p:blipFill>
        <p:spPr>
          <a:xfrm>
            <a:off x="3550920" y="1825625"/>
            <a:ext cx="4707890" cy="4351655"/>
          </a:xfrm>
          <a:prstGeom prst="rect">
            <a:avLst/>
          </a:prstGeom>
        </p:spPr>
      </p:pic>
      <p:pic>
        <p:nvPicPr>
          <p:cNvPr id="5" name="Picture 4"/>
          <p:cNvPicPr>
            <a:picLocks noChangeAspect="1"/>
          </p:cNvPicPr>
          <p:nvPr/>
        </p:nvPicPr>
        <p:blipFill>
          <a:blip r:embed="rId2"/>
          <a:stretch>
            <a:fillRect/>
          </a:stretch>
        </p:blipFill>
        <p:spPr>
          <a:xfrm>
            <a:off x="10219055" y="215900"/>
            <a:ext cx="1828800" cy="23907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粒度为</a:t>
            </a:r>
            <a:r>
              <a:rPr lang="en-US" altLang="zh-CN"/>
              <a:t> 1 </a:t>
            </a:r>
            <a:r>
              <a:rPr lang="zh-CN" altLang="en-US"/>
              <a:t>太细了，效果不好</a:t>
            </a:r>
            <a:endParaRPr lang="zh-CN" altLang="en-US"/>
          </a:p>
        </p:txBody>
      </p:sp>
      <p:pic>
        <p:nvPicPr>
          <p:cNvPr id="5" name="Content Placeholder 4"/>
          <p:cNvPicPr>
            <a:picLocks noChangeAspect="1"/>
          </p:cNvPicPr>
          <p:nvPr>
            <p:ph idx="1"/>
          </p:nvPr>
        </p:nvPicPr>
        <p:blipFill>
          <a:blip r:embed="rId1"/>
          <a:stretch>
            <a:fillRect/>
          </a:stretch>
        </p:blipFill>
        <p:spPr>
          <a:xfrm>
            <a:off x="3547110" y="1825625"/>
            <a:ext cx="4716145" cy="4351655"/>
          </a:xfrm>
          <a:prstGeom prst="rect">
            <a:avLst/>
          </a:prstGeom>
        </p:spPr>
      </p:pic>
      <p:pic>
        <p:nvPicPr>
          <p:cNvPr id="6" name="Picture 5"/>
          <p:cNvPicPr>
            <a:picLocks noChangeAspect="1"/>
          </p:cNvPicPr>
          <p:nvPr/>
        </p:nvPicPr>
        <p:blipFill>
          <a:blip r:embed="rId2"/>
          <a:stretch>
            <a:fillRect/>
          </a:stretch>
        </p:blipFill>
        <p:spPr>
          <a:xfrm>
            <a:off x="9313545" y="1082675"/>
            <a:ext cx="1409700" cy="2476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粒度自动变成</a:t>
            </a:r>
            <a:r>
              <a:rPr lang="en-US" altLang="zh-CN"/>
              <a:t> n / 4</a:t>
            </a:r>
            <a:r>
              <a:rPr lang="zh-CN" altLang="en-US"/>
              <a:t>，效果好</a:t>
            </a:r>
            <a:endParaRPr lang="zh-CN" altLang="en-US"/>
          </a:p>
        </p:txBody>
      </p:sp>
      <p:pic>
        <p:nvPicPr>
          <p:cNvPr id="3" name="Picture 2"/>
          <p:cNvPicPr>
            <a:picLocks noChangeAspect="1"/>
          </p:cNvPicPr>
          <p:nvPr/>
        </p:nvPicPr>
        <p:blipFill>
          <a:blip r:embed="rId1"/>
          <a:stretch>
            <a:fillRect/>
          </a:stretch>
        </p:blipFill>
        <p:spPr>
          <a:xfrm>
            <a:off x="9080500" y="974090"/>
            <a:ext cx="1524000" cy="238125"/>
          </a:xfrm>
          <a:prstGeom prst="rect">
            <a:avLst/>
          </a:prstGeom>
        </p:spPr>
      </p:pic>
      <p:pic>
        <p:nvPicPr>
          <p:cNvPr id="7" name="Content Placeholder 6"/>
          <p:cNvPicPr>
            <a:picLocks noChangeAspect="1"/>
          </p:cNvPicPr>
          <p:nvPr>
            <p:ph idx="1"/>
          </p:nvPr>
        </p:nvPicPr>
        <p:blipFill>
          <a:blip r:embed="rId2"/>
          <a:stretch>
            <a:fillRect/>
          </a:stretch>
        </p:blipFill>
        <p:spPr>
          <a:xfrm>
            <a:off x="3603625" y="1825625"/>
            <a:ext cx="4603115" cy="43516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粒度手动设为</a:t>
            </a:r>
            <a:r>
              <a:rPr lang="en-US" altLang="zh-CN"/>
              <a:t> n / 8</a:t>
            </a:r>
            <a:r>
              <a:rPr lang="zh-CN" altLang="en-US"/>
              <a:t>，效果稍微更好一点</a:t>
            </a:r>
            <a:endParaRPr lang="zh-CN" altLang="en-US"/>
          </a:p>
        </p:txBody>
      </p:sp>
      <p:pic>
        <p:nvPicPr>
          <p:cNvPr id="9" name="Content Placeholder 8"/>
          <p:cNvPicPr>
            <a:picLocks noChangeAspect="1"/>
          </p:cNvPicPr>
          <p:nvPr>
            <p:ph idx="1"/>
          </p:nvPr>
        </p:nvPicPr>
        <p:blipFill>
          <a:blip r:embed="rId1"/>
          <a:stretch>
            <a:fillRect/>
          </a:stretch>
        </p:blipFill>
        <p:spPr>
          <a:xfrm>
            <a:off x="2952115" y="1825625"/>
            <a:ext cx="5906135" cy="4351655"/>
          </a:xfrm>
          <a:prstGeom prst="rect">
            <a:avLst/>
          </a:prstGeom>
        </p:spPr>
      </p:pic>
      <p:pic>
        <p:nvPicPr>
          <p:cNvPr id="10" name="Picture 9"/>
          <p:cNvPicPr>
            <a:picLocks noChangeAspect="1"/>
          </p:cNvPicPr>
          <p:nvPr/>
        </p:nvPicPr>
        <p:blipFill>
          <a:blip r:embed="rId2"/>
          <a:stretch>
            <a:fillRect/>
          </a:stretch>
        </p:blipFill>
        <p:spPr>
          <a:xfrm>
            <a:off x="9831070" y="2037080"/>
            <a:ext cx="1504950" cy="2286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3578860" y="1825625"/>
            <a:ext cx="4652010" cy="4351655"/>
          </a:xfrm>
          <a:prstGeom prst="rect">
            <a:avLst/>
          </a:prstGeom>
        </p:spPr>
      </p:pic>
      <p:sp>
        <p:nvSpPr>
          <p:cNvPr id="2" name="Title 1"/>
          <p:cNvSpPr>
            <a:spLocks noGrp="1"/>
          </p:cNvSpPr>
          <p:nvPr>
            <p:ph type="title"/>
          </p:nvPr>
        </p:nvSpPr>
        <p:spPr/>
        <p:txBody>
          <a:bodyPr/>
          <a:p>
            <a:r>
              <a:rPr lang="en-US" altLang="zh-CN"/>
              <a:t>tbb::auto_partitioner </a:t>
            </a:r>
            <a:r>
              <a:rPr lang="zh-CN" altLang="en-US"/>
              <a:t>自动判断合适的粒度，效果也不错</a:t>
            </a:r>
            <a:endParaRPr lang="zh-CN" altLang="en-US"/>
          </a:p>
        </p:txBody>
      </p:sp>
      <p:pic>
        <p:nvPicPr>
          <p:cNvPr id="6" name="Picture 5"/>
          <p:cNvPicPr>
            <a:picLocks noChangeAspect="1"/>
          </p:cNvPicPr>
          <p:nvPr/>
        </p:nvPicPr>
        <p:blipFill>
          <a:blip r:embed="rId2"/>
          <a:stretch>
            <a:fillRect/>
          </a:stretch>
        </p:blipFill>
        <p:spPr>
          <a:xfrm>
            <a:off x="9268460" y="1040130"/>
            <a:ext cx="1514475" cy="2476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统计图表一览</a:t>
            </a:r>
            <a:endParaRPr lang="zh-CN" altLang="en-US"/>
          </a:p>
        </p:txBody>
      </p:sp>
      <p:pic>
        <p:nvPicPr>
          <p:cNvPr id="4" name="Content Placeholder 3"/>
          <p:cNvPicPr>
            <a:picLocks noChangeAspect="1"/>
          </p:cNvPicPr>
          <p:nvPr>
            <p:ph idx="1"/>
          </p:nvPr>
        </p:nvPicPr>
        <p:blipFill>
          <a:blip r:embed="rId1"/>
          <a:stretch>
            <a:fillRect/>
          </a:stretch>
        </p:blipFill>
        <p:spPr>
          <a:xfrm>
            <a:off x="3109595" y="1825625"/>
            <a:ext cx="5590540" cy="4351655"/>
          </a:xfrm>
          <a:prstGeom prst="rect">
            <a:avLst/>
          </a:prstGeom>
        </p:spPr>
      </p:pic>
      <p:sp>
        <p:nvSpPr>
          <p:cNvPr id="5" name="Text Box 4"/>
          <p:cNvSpPr txBox="1"/>
          <p:nvPr/>
        </p:nvSpPr>
        <p:spPr>
          <a:xfrm>
            <a:off x="2449195" y="6489700"/>
            <a:ext cx="9742805" cy="368300"/>
          </a:xfrm>
          <a:prstGeom prst="rect">
            <a:avLst/>
          </a:prstGeom>
          <a:noFill/>
        </p:spPr>
        <p:txBody>
          <a:bodyPr wrap="square" rtlCol="0" anchor="t">
            <a:spAutoFit/>
          </a:bodyPr>
          <a:p>
            <a:r>
              <a:rPr lang="en-US"/>
              <a:t>https://link.springer.com/chapter/10.1007%2F978-1-4842-4398-5_16</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6</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7</a:t>
            </a:r>
            <a:r>
              <a:rPr lang="zh-CN" altLang="en-US"/>
              <a:t>章：并行筛选</a:t>
            </a:r>
            <a:endParaRPr lang="zh-CN" altLang="en-US">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idx="1"/>
          </p:nvPr>
        </p:nvPicPr>
        <p:blipFill>
          <a:blip r:embed="rId1"/>
          <a:stretch>
            <a:fillRect/>
          </a:stretch>
        </p:blipFill>
        <p:spPr>
          <a:xfrm>
            <a:off x="3883660" y="1825625"/>
            <a:ext cx="4042410" cy="4351655"/>
          </a:xfrm>
          <a:prstGeom prst="rect">
            <a:avLst/>
          </a:prstGeom>
        </p:spPr>
      </p:pic>
      <p:sp>
        <p:nvSpPr>
          <p:cNvPr id="10" name="Text Box 9"/>
          <p:cNvSpPr txBox="1"/>
          <p:nvPr/>
        </p:nvSpPr>
        <p:spPr>
          <a:xfrm>
            <a:off x="229679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章：分治与排序</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斐波那契数列第</a:t>
            </a:r>
            <a:r>
              <a:rPr lang="en-US" altLang="zh-CN"/>
              <a:t>n</a:t>
            </a:r>
            <a:r>
              <a:rPr lang="zh-CN" altLang="en-US"/>
              <a:t>项</a:t>
            </a:r>
            <a:endParaRPr lang="zh-CN" altLang="en-US"/>
          </a:p>
        </p:txBody>
      </p:sp>
      <p:pic>
        <p:nvPicPr>
          <p:cNvPr id="8" name="Picture 7"/>
          <p:cNvPicPr>
            <a:picLocks noChangeAspect="1"/>
          </p:cNvPicPr>
          <p:nvPr/>
        </p:nvPicPr>
        <p:blipFill>
          <a:blip r:embed="rId1"/>
          <a:stretch>
            <a:fillRect/>
          </a:stretch>
        </p:blipFill>
        <p:spPr>
          <a:xfrm>
            <a:off x="9311005" y="1224915"/>
            <a:ext cx="1514475" cy="457200"/>
          </a:xfrm>
          <a:prstGeom prst="rect">
            <a:avLst/>
          </a:prstGeom>
        </p:spPr>
      </p:pic>
      <p:pic>
        <p:nvPicPr>
          <p:cNvPr id="10" name="Content Placeholder 9"/>
          <p:cNvPicPr>
            <a:picLocks noChangeAspect="1"/>
          </p:cNvPicPr>
          <p:nvPr>
            <p:ph idx="1"/>
          </p:nvPr>
        </p:nvPicPr>
        <p:blipFill>
          <a:blip r:embed="rId2"/>
          <a:stretch>
            <a:fillRect/>
          </a:stretch>
        </p:blipFill>
        <p:spPr>
          <a:xfrm>
            <a:off x="3784600" y="1825625"/>
            <a:ext cx="4241165" cy="435165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斐波那契数列第</a:t>
            </a:r>
            <a:r>
              <a:rPr lang="en-US" altLang="zh-CN">
                <a:sym typeface="+mn-ea"/>
              </a:rPr>
              <a:t>n</a:t>
            </a:r>
            <a:r>
              <a:rPr lang="zh-CN" altLang="en-US">
                <a:sym typeface="+mn-ea"/>
              </a:rPr>
              <a:t>项：并行</a:t>
            </a:r>
            <a:endParaRPr lang="en-US"/>
          </a:p>
        </p:txBody>
      </p:sp>
      <p:pic>
        <p:nvPicPr>
          <p:cNvPr id="6" name="Content Placeholder 5"/>
          <p:cNvPicPr>
            <a:picLocks noChangeAspect="1"/>
          </p:cNvPicPr>
          <p:nvPr>
            <p:ph idx="1"/>
          </p:nvPr>
        </p:nvPicPr>
        <p:blipFill>
          <a:blip r:embed="rId1"/>
          <a:stretch>
            <a:fillRect/>
          </a:stretch>
        </p:blipFill>
        <p:spPr>
          <a:xfrm>
            <a:off x="4394200" y="1825625"/>
            <a:ext cx="3021965" cy="4351655"/>
          </a:xfrm>
          <a:prstGeom prst="rect">
            <a:avLst/>
          </a:prstGeom>
        </p:spPr>
      </p:pic>
      <p:pic>
        <p:nvPicPr>
          <p:cNvPr id="7" name="Picture 6"/>
          <p:cNvPicPr>
            <a:picLocks noChangeAspect="1"/>
          </p:cNvPicPr>
          <p:nvPr/>
        </p:nvPicPr>
        <p:blipFill>
          <a:blip r:embed="rId2"/>
          <a:stretch>
            <a:fillRect/>
          </a:stretch>
        </p:blipFill>
        <p:spPr>
          <a:xfrm>
            <a:off x="8869680" y="1209675"/>
            <a:ext cx="1409700" cy="48577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tbb::task_group </a:t>
            </a:r>
            <a:r>
              <a:rPr lang="zh-CN" altLang="en-US"/>
              <a:t>的封装：</a:t>
            </a:r>
            <a:r>
              <a:rPr lang="en-US" altLang="zh-CN"/>
              <a:t>tbb::parallel_invoke</a:t>
            </a:r>
            <a:endParaRPr lang="en-US" altLang="zh-CN"/>
          </a:p>
        </p:txBody>
      </p:sp>
      <p:pic>
        <p:nvPicPr>
          <p:cNvPr id="4" name="Content Placeholder 3"/>
          <p:cNvPicPr>
            <a:picLocks noChangeAspect="1"/>
          </p:cNvPicPr>
          <p:nvPr>
            <p:ph idx="1"/>
          </p:nvPr>
        </p:nvPicPr>
        <p:blipFill>
          <a:blip r:embed="rId1"/>
          <a:stretch>
            <a:fillRect/>
          </a:stretch>
        </p:blipFill>
        <p:spPr>
          <a:xfrm>
            <a:off x="4241165" y="1825625"/>
            <a:ext cx="3327400" cy="4351655"/>
          </a:xfrm>
          <a:prstGeom prst="rect">
            <a:avLst/>
          </a:prstGeom>
        </p:spPr>
      </p:pic>
      <p:pic>
        <p:nvPicPr>
          <p:cNvPr id="5" name="Picture 4"/>
          <p:cNvPicPr>
            <a:picLocks noChangeAspect="1"/>
          </p:cNvPicPr>
          <p:nvPr/>
        </p:nvPicPr>
        <p:blipFill>
          <a:blip r:embed="rId2"/>
          <a:stretch>
            <a:fillRect/>
          </a:stretch>
        </p:blipFill>
        <p:spPr>
          <a:xfrm>
            <a:off x="9076690" y="1027430"/>
            <a:ext cx="1390650" cy="457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上一课的案例代码：基于标准库</a:t>
            </a:r>
            <a:endParaRPr lang="zh-CN" altLang="en-US"/>
          </a:p>
        </p:txBody>
      </p:sp>
      <p:pic>
        <p:nvPicPr>
          <p:cNvPr id="5" name="Content Placeholder 4"/>
          <p:cNvPicPr>
            <a:picLocks noChangeAspect="1"/>
          </p:cNvPicPr>
          <p:nvPr>
            <p:ph idx="1"/>
          </p:nvPr>
        </p:nvPicPr>
        <p:blipFill>
          <a:blip r:embed="rId1"/>
          <a:stretch>
            <a:fillRect/>
          </a:stretch>
        </p:blipFill>
        <p:spPr>
          <a:xfrm>
            <a:off x="3531235" y="1825625"/>
            <a:ext cx="4747895" cy="435165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任务划分得够细时，转为串行，缓解调度负担（</a:t>
            </a:r>
            <a:r>
              <a:rPr lang="en-US" altLang="zh-CN"/>
              <a:t>scheduling overhead</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4657090" y="1825625"/>
            <a:ext cx="2495550" cy="4351655"/>
          </a:xfrm>
          <a:prstGeom prst="rect">
            <a:avLst/>
          </a:prstGeom>
        </p:spPr>
      </p:pic>
      <p:pic>
        <p:nvPicPr>
          <p:cNvPr id="5" name="Picture 4"/>
          <p:cNvPicPr>
            <a:picLocks noChangeAspect="1"/>
          </p:cNvPicPr>
          <p:nvPr/>
        </p:nvPicPr>
        <p:blipFill>
          <a:blip r:embed="rId2"/>
          <a:stretch>
            <a:fillRect/>
          </a:stretch>
        </p:blipFill>
        <p:spPr>
          <a:xfrm>
            <a:off x="9544050" y="1424940"/>
            <a:ext cx="1619250" cy="466725"/>
          </a:xfrm>
          <a:prstGeom prst="rect">
            <a:avLst/>
          </a:prstGeom>
        </p:spPr>
      </p:pic>
      <p:pic>
        <p:nvPicPr>
          <p:cNvPr id="6" name="Picture 5"/>
          <p:cNvPicPr>
            <a:picLocks noChangeAspect="1"/>
          </p:cNvPicPr>
          <p:nvPr/>
        </p:nvPicPr>
        <p:blipFill>
          <a:blip r:embed="rId3"/>
          <a:stretch>
            <a:fillRect/>
          </a:stretch>
        </p:blipFill>
        <p:spPr>
          <a:xfrm>
            <a:off x="7563485" y="3246120"/>
            <a:ext cx="4495165" cy="172910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标准库提供的排序</a:t>
            </a:r>
            <a:endParaRPr lang="en-US" altLang="zh-CN"/>
          </a:p>
        </p:txBody>
      </p:sp>
      <p:pic>
        <p:nvPicPr>
          <p:cNvPr id="9" name="Content Placeholder 8"/>
          <p:cNvPicPr>
            <a:picLocks noChangeAspect="1"/>
          </p:cNvPicPr>
          <p:nvPr>
            <p:ph idx="1"/>
          </p:nvPr>
        </p:nvPicPr>
        <p:blipFill>
          <a:blip r:embed="rId1"/>
          <a:stretch>
            <a:fillRect/>
          </a:stretch>
        </p:blipFill>
        <p:spPr>
          <a:xfrm>
            <a:off x="2780665" y="2143760"/>
            <a:ext cx="6248400" cy="3714750"/>
          </a:xfrm>
          <a:prstGeom prst="rect">
            <a:avLst/>
          </a:prstGeom>
        </p:spPr>
      </p:pic>
      <p:pic>
        <p:nvPicPr>
          <p:cNvPr id="13" name="Picture 12"/>
          <p:cNvPicPr>
            <a:picLocks noChangeAspect="1"/>
          </p:cNvPicPr>
          <p:nvPr/>
        </p:nvPicPr>
        <p:blipFill>
          <a:blip r:embed="rId2"/>
          <a:stretch>
            <a:fillRect/>
          </a:stretch>
        </p:blipFill>
        <p:spPr>
          <a:xfrm>
            <a:off x="4939030" y="1217295"/>
            <a:ext cx="1933575" cy="1905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快速排序</a:t>
            </a:r>
            <a:endParaRPr lang="zh-CN" altLang="en-US"/>
          </a:p>
        </p:txBody>
      </p:sp>
      <p:pic>
        <p:nvPicPr>
          <p:cNvPr id="2" name="Content Placeholder 1"/>
          <p:cNvPicPr>
            <a:picLocks noChangeAspect="1"/>
          </p:cNvPicPr>
          <p:nvPr>
            <p:ph idx="1"/>
          </p:nvPr>
        </p:nvPicPr>
        <p:blipFill>
          <a:blip r:embed="rId1"/>
          <a:stretch>
            <a:fillRect/>
          </a:stretch>
        </p:blipFill>
        <p:spPr>
          <a:xfrm>
            <a:off x="7665085" y="-10160"/>
            <a:ext cx="4526915" cy="6868160"/>
          </a:xfrm>
          <a:prstGeom prst="rect">
            <a:avLst/>
          </a:prstGeom>
        </p:spPr>
      </p:pic>
      <p:pic>
        <p:nvPicPr>
          <p:cNvPr id="6" name="Picture 5"/>
          <p:cNvPicPr>
            <a:picLocks noChangeAspect="1"/>
          </p:cNvPicPr>
          <p:nvPr/>
        </p:nvPicPr>
        <p:blipFill>
          <a:blip r:embed="rId2"/>
          <a:stretch>
            <a:fillRect/>
          </a:stretch>
        </p:blipFill>
        <p:spPr>
          <a:xfrm>
            <a:off x="4838700" y="929005"/>
            <a:ext cx="2133600" cy="209550"/>
          </a:xfrm>
          <a:prstGeom prst="rect">
            <a:avLst/>
          </a:prstGeom>
        </p:spPr>
      </p:pic>
      <p:sp>
        <p:nvSpPr>
          <p:cNvPr id="8" name="Text Box 7"/>
          <p:cNvSpPr txBox="1"/>
          <p:nvPr/>
        </p:nvSpPr>
        <p:spPr>
          <a:xfrm>
            <a:off x="1276350" y="2298065"/>
            <a:ext cx="5770880" cy="645160"/>
          </a:xfrm>
          <a:prstGeom prst="rect">
            <a:avLst/>
          </a:prstGeom>
          <a:noFill/>
        </p:spPr>
        <p:txBody>
          <a:bodyPr wrap="square" rtlCol="0">
            <a:spAutoFit/>
          </a:bodyPr>
          <a:p>
            <a:r>
              <a:rPr lang="en-US"/>
              <a:t>std::hash </a:t>
            </a:r>
            <a:r>
              <a:rPr lang="zh-CN" altLang="en-US"/>
              <a:t>用于从输入生成随机数，输入不变则结果不变。</a:t>
            </a:r>
            <a:endParaRPr lang="zh-CN" altLang="en-US"/>
          </a:p>
          <a:p>
            <a:r>
              <a:rPr lang="zh-CN" altLang="en-US"/>
              <a:t>随机枢轴的位置防止数据已经有序造成最坏的</a:t>
            </a:r>
            <a:r>
              <a:rPr lang="en-US" altLang="zh-CN"/>
              <a:t> O(n²)</a:t>
            </a:r>
            <a:r>
              <a:rPr lang="zh-CN" altLang="en-US"/>
              <a:t>。</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并行快速排序</a:t>
            </a:r>
            <a:endParaRPr lang="zh-CN" altLang="en-US"/>
          </a:p>
        </p:txBody>
      </p:sp>
      <p:pic>
        <p:nvPicPr>
          <p:cNvPr id="5" name="Content Placeholder 4"/>
          <p:cNvPicPr>
            <a:picLocks noChangeAspect="1"/>
          </p:cNvPicPr>
          <p:nvPr>
            <p:ph idx="1"/>
          </p:nvPr>
        </p:nvPicPr>
        <p:blipFill>
          <a:blip r:embed="rId1"/>
          <a:stretch>
            <a:fillRect/>
          </a:stretch>
        </p:blipFill>
        <p:spPr>
          <a:xfrm>
            <a:off x="8052435" y="-9525"/>
            <a:ext cx="4139565" cy="6867525"/>
          </a:xfrm>
          <a:prstGeom prst="rect">
            <a:avLst/>
          </a:prstGeom>
        </p:spPr>
      </p:pic>
      <p:pic>
        <p:nvPicPr>
          <p:cNvPr id="8" name="Picture 7"/>
          <p:cNvPicPr>
            <a:picLocks noChangeAspect="1"/>
          </p:cNvPicPr>
          <p:nvPr/>
        </p:nvPicPr>
        <p:blipFill>
          <a:blip r:embed="rId2"/>
          <a:stretch>
            <a:fillRect/>
          </a:stretch>
        </p:blipFill>
        <p:spPr>
          <a:xfrm>
            <a:off x="4654550" y="1019175"/>
            <a:ext cx="2562225" cy="247650"/>
          </a:xfrm>
          <a:prstGeom prst="rect">
            <a:avLst/>
          </a:prstGeom>
        </p:spPr>
      </p:pic>
      <p:sp>
        <p:nvSpPr>
          <p:cNvPr id="10" name="Text Box 9"/>
          <p:cNvSpPr txBox="1"/>
          <p:nvPr/>
        </p:nvSpPr>
        <p:spPr>
          <a:xfrm>
            <a:off x="1388745" y="2005330"/>
            <a:ext cx="4988560" cy="368300"/>
          </a:xfrm>
          <a:prstGeom prst="rect">
            <a:avLst/>
          </a:prstGeom>
          <a:noFill/>
        </p:spPr>
        <p:txBody>
          <a:bodyPr wrap="square" rtlCol="0">
            <a:spAutoFit/>
          </a:bodyPr>
          <a:p>
            <a:r>
              <a:rPr lang="zh-CN" altLang="en-US"/>
              <a:t>（和刚刚手写的快速排序）加速比：</a:t>
            </a:r>
            <a:r>
              <a:rPr lang="en-US" altLang="zh-CN" b="1"/>
              <a:t>2.05</a:t>
            </a:r>
            <a:r>
              <a:rPr lang="en-US" altLang="zh-CN"/>
              <a:t> </a:t>
            </a:r>
            <a:r>
              <a:rPr lang="zh-CN" altLang="en-US"/>
              <a:t>倍</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改进：数据足够小时，开始用标准库串行的排序</a:t>
            </a:r>
            <a:endParaRPr lang="en-US" altLang="zh-CN"/>
          </a:p>
        </p:txBody>
      </p:sp>
      <p:pic>
        <p:nvPicPr>
          <p:cNvPr id="8" name="Content Placeholder 7"/>
          <p:cNvPicPr>
            <a:picLocks noChangeAspect="1"/>
          </p:cNvPicPr>
          <p:nvPr>
            <p:ph idx="1"/>
          </p:nvPr>
        </p:nvPicPr>
        <p:blipFill>
          <a:blip r:embed="rId1"/>
          <a:stretch>
            <a:fillRect/>
          </a:stretch>
        </p:blipFill>
        <p:spPr>
          <a:xfrm>
            <a:off x="8354060" y="-3810"/>
            <a:ext cx="3837940" cy="6861810"/>
          </a:xfrm>
          <a:prstGeom prst="rect">
            <a:avLst/>
          </a:prstGeom>
        </p:spPr>
      </p:pic>
      <p:pic>
        <p:nvPicPr>
          <p:cNvPr id="9" name="Picture 8"/>
          <p:cNvPicPr>
            <a:picLocks noChangeAspect="1"/>
          </p:cNvPicPr>
          <p:nvPr/>
        </p:nvPicPr>
        <p:blipFill>
          <a:blip r:embed="rId2"/>
          <a:stretch>
            <a:fillRect/>
          </a:stretch>
        </p:blipFill>
        <p:spPr>
          <a:xfrm>
            <a:off x="4310380" y="1374775"/>
            <a:ext cx="3190875" cy="209550"/>
          </a:xfrm>
          <a:prstGeom prst="rect">
            <a:avLst/>
          </a:prstGeom>
        </p:spPr>
      </p:pic>
      <p:sp>
        <p:nvSpPr>
          <p:cNvPr id="11" name="Text Box 10"/>
          <p:cNvSpPr txBox="1"/>
          <p:nvPr/>
        </p:nvSpPr>
        <p:spPr>
          <a:xfrm>
            <a:off x="1388745" y="2005330"/>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4.59</a:t>
            </a:r>
            <a:r>
              <a:rPr lang="en-US" altLang="zh-CN"/>
              <a:t> </a:t>
            </a:r>
            <a:r>
              <a:rPr lang="zh-CN" altLang="en-US"/>
              <a:t>倍</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tbb::parallel_sort</a:t>
            </a:r>
            <a:endParaRPr lang="en-US" altLang="zh-CN"/>
          </a:p>
        </p:txBody>
      </p:sp>
      <p:pic>
        <p:nvPicPr>
          <p:cNvPr id="5" name="Picture 4"/>
          <p:cNvPicPr>
            <a:picLocks noChangeAspect="1"/>
          </p:cNvPicPr>
          <p:nvPr/>
        </p:nvPicPr>
        <p:blipFill>
          <a:blip r:embed="rId1"/>
          <a:stretch>
            <a:fillRect/>
          </a:stretch>
        </p:blipFill>
        <p:spPr>
          <a:xfrm>
            <a:off x="4410075" y="1606550"/>
            <a:ext cx="2990850" cy="219075"/>
          </a:xfrm>
          <a:prstGeom prst="rect">
            <a:avLst/>
          </a:prstGeom>
        </p:spPr>
      </p:pic>
      <p:pic>
        <p:nvPicPr>
          <p:cNvPr id="6" name="Content Placeholder 5"/>
          <p:cNvPicPr>
            <a:picLocks noChangeAspect="1"/>
          </p:cNvPicPr>
          <p:nvPr>
            <p:ph idx="1"/>
          </p:nvPr>
        </p:nvPicPr>
        <p:blipFill>
          <a:blip r:embed="rId2"/>
          <a:stretch>
            <a:fillRect/>
          </a:stretch>
        </p:blipFill>
        <p:spPr>
          <a:xfrm>
            <a:off x="2319020" y="2014855"/>
            <a:ext cx="7172325" cy="3971925"/>
          </a:xfrm>
          <a:prstGeom prst="rect">
            <a:avLst/>
          </a:prstGeom>
        </p:spPr>
      </p:pic>
      <p:sp>
        <p:nvSpPr>
          <p:cNvPr id="11" name="Text Box 10"/>
          <p:cNvSpPr txBox="1"/>
          <p:nvPr/>
        </p:nvSpPr>
        <p:spPr>
          <a:xfrm>
            <a:off x="5953760" y="737235"/>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4.80</a:t>
            </a:r>
            <a:r>
              <a:rPr lang="en-US" altLang="zh-CN"/>
              <a:t> </a:t>
            </a:r>
            <a:r>
              <a:rPr lang="zh-CN" altLang="en-US"/>
              <a:t>倍</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重新认识递归并行缩并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其实之前提到改进后的并行缩并，也是一种分治法的思想。他可以这样实现：</a:t>
            </a:r>
            <a:endParaRPr lang="en-US" altLang="zh-CN"/>
          </a:p>
        </p:txBody>
      </p:sp>
      <p:pic>
        <p:nvPicPr>
          <p:cNvPr id="13" name="Content Placeholder 8"/>
          <p:cNvPicPr>
            <a:picLocks noChangeAspect="1"/>
          </p:cNvPicPr>
          <p:nvPr>
            <p:ph sz="half" idx="2"/>
          </p:nvPr>
        </p:nvPicPr>
        <p:blipFill>
          <a:blip r:embed="rId1"/>
          <a:stretch>
            <a:fillRect/>
          </a:stretch>
        </p:blipFill>
        <p:spPr>
          <a:xfrm>
            <a:off x="5981700" y="2058035"/>
            <a:ext cx="5181600" cy="38862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章：流水线并行</a:t>
            </a:r>
            <a:endParaRPr lang="en-US" alt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案例：批量处理数据</a:t>
            </a:r>
            <a:endParaRPr lang="zh-CN" altLang="en-US"/>
          </a:p>
        </p:txBody>
      </p:sp>
      <p:pic>
        <p:nvPicPr>
          <p:cNvPr id="8" name="Picture 7"/>
          <p:cNvPicPr>
            <a:picLocks noChangeAspect="1"/>
          </p:cNvPicPr>
          <p:nvPr/>
        </p:nvPicPr>
        <p:blipFill>
          <a:blip r:embed="rId1"/>
          <a:stretch>
            <a:fillRect/>
          </a:stretch>
        </p:blipFill>
        <p:spPr>
          <a:xfrm>
            <a:off x="4919345" y="1568450"/>
            <a:ext cx="1971675" cy="257175"/>
          </a:xfrm>
          <a:prstGeom prst="rect">
            <a:avLst/>
          </a:prstGeom>
        </p:spPr>
      </p:pic>
      <p:pic>
        <p:nvPicPr>
          <p:cNvPr id="10" name="Content Placeholder 9"/>
          <p:cNvPicPr>
            <a:picLocks noChangeAspect="1"/>
          </p:cNvPicPr>
          <p:nvPr>
            <p:ph sz="half" idx="1"/>
          </p:nvPr>
        </p:nvPicPr>
        <p:blipFill>
          <a:blip r:embed="rId2"/>
          <a:stretch>
            <a:fillRect/>
          </a:stretch>
        </p:blipFill>
        <p:spPr>
          <a:xfrm>
            <a:off x="1657350" y="1383665"/>
            <a:ext cx="3162300" cy="5235575"/>
          </a:xfrm>
          <a:prstGeom prst="rect">
            <a:avLst/>
          </a:prstGeom>
        </p:spPr>
      </p:pic>
      <p:pic>
        <p:nvPicPr>
          <p:cNvPr id="11" name="Content Placeholder 10"/>
          <p:cNvPicPr>
            <a:picLocks noChangeAspect="1"/>
          </p:cNvPicPr>
          <p:nvPr>
            <p:ph sz="half" idx="2"/>
          </p:nvPr>
        </p:nvPicPr>
        <p:blipFill>
          <a:blip r:embed="rId3"/>
          <a:stretch>
            <a:fillRect/>
          </a:stretch>
        </p:blipFill>
        <p:spPr>
          <a:xfrm>
            <a:off x="7000240" y="2110105"/>
            <a:ext cx="3143250" cy="3781425"/>
          </a:xfrm>
          <a:prstGeom prst="rect">
            <a:avLst/>
          </a:prstGeom>
        </p:spPr>
      </p:pic>
      <p:sp>
        <p:nvSpPr>
          <p:cNvPr id="12" name="Text Box 11"/>
          <p:cNvSpPr txBox="1"/>
          <p:nvPr/>
        </p:nvSpPr>
        <p:spPr>
          <a:xfrm>
            <a:off x="5262880" y="433705"/>
            <a:ext cx="5630545" cy="645160"/>
          </a:xfrm>
          <a:prstGeom prst="rect">
            <a:avLst/>
          </a:prstGeom>
          <a:noFill/>
        </p:spPr>
        <p:txBody>
          <a:bodyPr wrap="square" rtlCol="0">
            <a:spAutoFit/>
          </a:bodyPr>
          <a:p>
            <a:r>
              <a:rPr lang="zh-CN" altLang="en-US"/>
              <a:t>注意到这里的</a:t>
            </a:r>
            <a:r>
              <a:rPr lang="en-US" altLang="zh-CN"/>
              <a:t> for (auto &amp;dat: dats) </a:t>
            </a:r>
            <a:r>
              <a:rPr lang="zh-CN" altLang="en-US"/>
              <a:t>是可以并行的，试试看用</a:t>
            </a:r>
            <a:r>
              <a:rPr lang="en-US" altLang="zh-CN"/>
              <a:t> tbb::parallel_for_each </a:t>
            </a:r>
            <a:r>
              <a:rPr lang="zh-CN" altLang="en-US"/>
              <a:t>替代？</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简单粗暴并行</a:t>
            </a:r>
            <a:r>
              <a:rPr lang="en-US" altLang="zh-CN"/>
              <a:t> for</a:t>
            </a:r>
            <a:endParaRPr lang="zh-CN" altLang="en-US"/>
          </a:p>
        </p:txBody>
      </p:sp>
      <p:pic>
        <p:nvPicPr>
          <p:cNvPr id="8" name="Content Placeholder 7"/>
          <p:cNvPicPr>
            <a:picLocks noChangeAspect="1"/>
          </p:cNvPicPr>
          <p:nvPr>
            <p:ph sz="half" idx="1"/>
          </p:nvPr>
        </p:nvPicPr>
        <p:blipFill>
          <a:blip r:embed="rId1"/>
          <a:stretch>
            <a:fillRect/>
          </a:stretch>
        </p:blipFill>
        <p:spPr>
          <a:xfrm>
            <a:off x="647700" y="2673985"/>
            <a:ext cx="5181600" cy="2653665"/>
          </a:xfrm>
          <a:prstGeom prst="rect">
            <a:avLst/>
          </a:prstGeom>
        </p:spPr>
      </p:pic>
      <p:pic>
        <p:nvPicPr>
          <p:cNvPr id="9" name="Picture 8"/>
          <p:cNvPicPr>
            <a:picLocks noChangeAspect="1"/>
          </p:cNvPicPr>
          <p:nvPr/>
        </p:nvPicPr>
        <p:blipFill>
          <a:blip r:embed="rId2"/>
          <a:stretch>
            <a:fillRect/>
          </a:stretch>
        </p:blipFill>
        <p:spPr>
          <a:xfrm>
            <a:off x="4929505" y="1584325"/>
            <a:ext cx="1952625" cy="228600"/>
          </a:xfrm>
          <a:prstGeom prst="rect">
            <a:avLst/>
          </a:prstGeom>
        </p:spPr>
      </p:pic>
      <p:sp>
        <p:nvSpPr>
          <p:cNvPr id="10" name="Text Box 9"/>
          <p:cNvSpPr txBox="1"/>
          <p:nvPr/>
        </p:nvSpPr>
        <p:spPr>
          <a:xfrm>
            <a:off x="5764530" y="59690"/>
            <a:ext cx="5827395" cy="1476375"/>
          </a:xfrm>
          <a:prstGeom prst="rect">
            <a:avLst/>
          </a:prstGeom>
          <a:noFill/>
        </p:spPr>
        <p:txBody>
          <a:bodyPr wrap="square" rtlCol="0">
            <a:spAutoFit/>
          </a:bodyPr>
          <a:p>
            <a:r>
              <a:rPr lang="zh-CN" altLang="en-US"/>
              <a:t>加速比：</a:t>
            </a:r>
            <a:r>
              <a:rPr lang="en-US" altLang="zh-CN" b="1"/>
              <a:t>3.16</a:t>
            </a:r>
            <a:r>
              <a:rPr lang="en-US" altLang="zh-CN"/>
              <a:t> </a:t>
            </a:r>
            <a:r>
              <a:rPr lang="zh-CN" altLang="en-US"/>
              <a:t>倍</a:t>
            </a:r>
            <a:endParaRPr lang="zh-CN" altLang="en-US"/>
          </a:p>
          <a:p>
            <a:r>
              <a:rPr lang="zh-CN" altLang="en-US"/>
              <a:t>很不理想，为什么？</a:t>
            </a:r>
            <a:endParaRPr lang="zh-CN" altLang="en-US"/>
          </a:p>
          <a:p>
            <a:r>
              <a:rPr lang="zh-CN" altLang="en-US"/>
              <a:t>很简单，循环体太大，每跑一遍指令缓存和数据缓存都会重新失效一遍。且每个核心都在读写不同地方的数据，不能很好的利用三级缓存，导致内存成为瓶颈。</a:t>
            </a:r>
            <a:endParaRPr lang="zh-CN" altLang="en-US"/>
          </a:p>
        </p:txBody>
      </p:sp>
      <p:pic>
        <p:nvPicPr>
          <p:cNvPr id="2" name="Content Placeholder 1"/>
          <p:cNvPicPr>
            <a:picLocks noChangeAspect="1"/>
          </p:cNvPicPr>
          <p:nvPr>
            <p:ph sz="half" idx="2"/>
          </p:nvPr>
        </p:nvPicPr>
        <p:blipFill>
          <a:blip r:embed="rId3"/>
          <a:stretch>
            <a:fillRect/>
          </a:stretch>
        </p:blipFill>
        <p:spPr>
          <a:xfrm>
            <a:off x="5981700" y="2108200"/>
            <a:ext cx="5181600" cy="378587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10535</Words>
  <Application>WPS Presentation</Application>
  <PresentationFormat>宽屏</PresentationFormat>
  <Paragraphs>613</Paragraphs>
  <Slides>105</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105</vt:i4>
      </vt:variant>
    </vt:vector>
  </HeadingPairs>
  <TitlesOfParts>
    <vt:vector size="120" baseType="lpstr">
      <vt:lpstr>Arial</vt:lpstr>
      <vt:lpstr>SimSun</vt:lpstr>
      <vt:lpstr>Wingdings</vt:lpstr>
      <vt:lpstr>Liberation Sans</vt:lpstr>
      <vt:lpstr>Adobe Helvetica</vt:lpstr>
      <vt:lpstr>C059</vt:lpstr>
      <vt:lpstr>Adobe New Century Schoolbook</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第0章：从并发到并行</vt:lpstr>
      <vt:lpstr>摩尔定律：停止增长了吗？</vt:lpstr>
      <vt:lpstr>神话与现实：2 * 3GHz &lt; 6GHz</vt:lpstr>
      <vt:lpstr>并发和并行的区别</vt:lpstr>
      <vt:lpstr>举个例子</vt:lpstr>
      <vt:lpstr>因特尔开源的并行编程库：TBB</vt:lpstr>
      <vt:lpstr>上一课的案例代码：基于标准库</vt:lpstr>
      <vt:lpstr>基于 TBB 的版本：任务组</vt:lpstr>
      <vt:lpstr>封装好了：parallel_invoke</vt:lpstr>
      <vt:lpstr>更好的例子</vt:lpstr>
      <vt:lpstr>第1章：并行循环</vt:lpstr>
      <vt:lpstr>时间复杂度（time-efficiency）与工作量复杂度（work-efficiency）</vt:lpstr>
      <vt:lpstr>映射（map）</vt:lpstr>
      <vt:lpstr>并行映射</vt:lpstr>
      <vt:lpstr>封装好了：parallel_for</vt:lpstr>
      <vt:lpstr>面向初学者：parallel_for</vt:lpstr>
      <vt:lpstr>基于迭代器区间：parallel_for_each</vt:lpstr>
      <vt:lpstr>二维区间上的 for 循环：blocked_range2d</vt:lpstr>
      <vt:lpstr>三维区间上的 for 循环：blocked_range3d</vt:lpstr>
      <vt:lpstr>PowerPoint 演示文稿</vt:lpstr>
      <vt:lpstr>第2章：缩并与扫描</vt:lpstr>
      <vt:lpstr>缩并（reduce）</vt:lpstr>
      <vt:lpstr>并行缩并</vt:lpstr>
      <vt:lpstr>改进的并行缩并（GPU）</vt:lpstr>
      <vt:lpstr>封装好了：parallel_reduce</vt:lpstr>
      <vt:lpstr>扫描（scan）</vt:lpstr>
      <vt:lpstr>并行扫描</vt:lpstr>
      <vt:lpstr>改进的并行扫描（GPU）</vt:lpstr>
      <vt:lpstr>封装好了：parallel_scan</vt:lpstr>
      <vt:lpstr>第3章：性能测试</vt:lpstr>
      <vt:lpstr>案例：map与reduce的组合</vt:lpstr>
      <vt:lpstr>测试所花费时间：tbb::tick_count::now()</vt:lpstr>
      <vt:lpstr>并行和串行的速度比较</vt:lpstr>
      <vt:lpstr>如何评价</vt:lpstr>
      <vt:lpstr>第4章：任务域</vt:lpstr>
      <vt:lpstr>任务域：tbb::task_arena</vt:lpstr>
      <vt:lpstr>任务域：指定使用4个线程</vt:lpstr>
      <vt:lpstr>嵌套 for 循环</vt:lpstr>
      <vt:lpstr>嵌套 for 循环：死锁问题</vt:lpstr>
      <vt:lpstr>死锁问题的原因</vt:lpstr>
      <vt:lpstr>解决1：用标准库的递归锁 std::recursive_mutex</vt:lpstr>
      <vt:lpstr>解决2：创建另一个任务域，这样不同域之间就不会窃取工作</vt:lpstr>
      <vt:lpstr>解决3：同一个任务域，但用 isolate 隔离，禁止其内部的工作被窃取</vt:lpstr>
      <vt:lpstr>第5章：任务分配</vt:lpstr>
      <vt:lpstr>并行：如何均匀分配任务到每个线程？</vt:lpstr>
      <vt:lpstr>解决1：线程数量超过CPU核心数量，让系统调度保证各个核心始终饱和</vt:lpstr>
      <vt:lpstr>解决2：线程数量不变，但是用一个队列分发和认领任务</vt:lpstr>
      <vt:lpstr>解决3：每个线程一个任务队列，做完本职工作后可以认领其他线程的任务</vt:lpstr>
      <vt:lpstr>解决4：随机分配法（通过哈希函数或线性函数）</vt:lpstr>
      <vt:lpstr>tbb::static_partitioner</vt:lpstr>
      <vt:lpstr>tbb::static_partitioner，指定区间的粒度</vt:lpstr>
      <vt:lpstr>tbb::simple_partitioner</vt:lpstr>
      <vt:lpstr>tbb::simple_partitioner，指定区间的粒度</vt:lpstr>
      <vt:lpstr>tbb::auto_partitioner（默认）</vt:lpstr>
      <vt:lpstr>tbb::static_partitioner 用于循环体不均匀的情况效果不好</vt:lpstr>
      <vt:lpstr>tbb::simple_partitioner 用于循环体不均匀的情况效果很好</vt:lpstr>
      <vt:lpstr>tbb::affinity_partitioner 记录负载历史，下次根据经验调度</vt:lpstr>
      <vt:lpstr>tbb::simple_partitioner 粒度为 1 太细了，效果不好</vt:lpstr>
      <vt:lpstr>tbb::static_partitioner 粒度变成 n / 4，效果好</vt:lpstr>
      <vt:lpstr>tbb::simple_partitioner 粒度为 1 太细了，效果不好</vt:lpstr>
      <vt:lpstr>tbb::auto_partitioner 自动判断合适的粒度，效果也不错</vt:lpstr>
      <vt:lpstr>PowerPoint 演示文稿</vt:lpstr>
      <vt:lpstr>第6章：并发容器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第7章：并行筛选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第8章：分治排序</vt:lpstr>
      <vt:lpstr>PowerPoint 演示文稿</vt:lpstr>
      <vt:lpstr>PowerPoint 演示文稿</vt:lpstr>
      <vt:lpstr>PowerPoint 演示文稿</vt:lpstr>
      <vt:lpstr>PowerPoint 演示文稿</vt:lpstr>
      <vt:lpstr>标准库</vt:lpstr>
      <vt:lpstr>快速排序</vt:lpstr>
      <vt:lpstr>并行快速排序</vt:lpstr>
      <vt:lpstr>改进：小尺寸开始用标准库</vt:lpstr>
      <vt:lpstr>封装好了：tbb::parallel_sort</vt:lpstr>
      <vt:lpstr>重新认识递归并行缩并</vt:lpstr>
      <vt:lpstr>第9章：流水线并行</vt:lpstr>
      <vt:lpstr>案例：批量处理数据</vt:lpstr>
      <vt:lpstr>简单粗暴并行 for</vt:lpstr>
      <vt:lpstr>另辟蹊径：流水线并行</vt:lpstr>
      <vt:lpstr>流水线并行：filter 参数</vt:lpstr>
      <vt:lpstr>流水线的利弊</vt:lpstr>
      <vt:lpstr>总结：各种并行模式</vt:lpstr>
      <vt:lpstr>小彭老师锐评时间</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159</cp:revision>
  <dcterms:created xsi:type="dcterms:W3CDTF">2022-01-12T07:43:08Z</dcterms:created>
  <dcterms:modified xsi:type="dcterms:W3CDTF">2022-01-12T07:43:08Z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